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2"/>
  </p:notesMasterIdLst>
  <p:sldIdLst>
    <p:sldId id="256" r:id="rId2"/>
    <p:sldId id="304" r:id="rId3"/>
    <p:sldId id="310" r:id="rId4"/>
    <p:sldId id="257" r:id="rId5"/>
    <p:sldId id="319" r:id="rId6"/>
    <p:sldId id="317" r:id="rId7"/>
    <p:sldId id="270" r:id="rId8"/>
    <p:sldId id="308" r:id="rId9"/>
    <p:sldId id="309" r:id="rId10"/>
    <p:sldId id="320" r:id="rId11"/>
  </p:sldIdLst>
  <p:sldSz cx="9144000" cy="5143500" type="screen16x9"/>
  <p:notesSz cx="6858000" cy="9144000"/>
  <p:embeddedFontLst>
    <p:embeddedFont>
      <p:font typeface="Arimo" panose="020B0604020202020204" pitchFamily="34" charset="0"/>
      <p:regular r:id="rId13"/>
      <p:bold r:id="rId14"/>
      <p:italic r:id="rId15"/>
      <p:boldItalic r:id="rId16"/>
    </p:embeddedFont>
    <p:embeddedFont>
      <p:font typeface="Average" panose="02000503040000020003" pitchFamily="2" charset="77"/>
      <p:regular r:id="rId17"/>
    </p:embeddedFont>
    <p:embeddedFont>
      <p:font typeface="Cardo" panose="02020600000000000000" pitchFamily="18" charset="-79"/>
      <p:regular r:id="rId18"/>
      <p:bold r:id="rId19"/>
      <p:italic r:id="rId20"/>
    </p:embeddedFont>
    <p:embeddedFont>
      <p:font typeface="Georgia" panose="02040502050405020303" pitchFamily="18" charset="0"/>
      <p:regular r:id="rId21"/>
      <p:bold r:id="rId22"/>
      <p:italic r:id="rId23"/>
      <p:boldItalic r:id="rId24"/>
    </p:embeddedFont>
    <p:embeddedFont>
      <p:font typeface="Gotham" pitchFamily="2" charset="77"/>
      <p:regular r:id="rId25"/>
      <p:bold r:id="rId26"/>
    </p:embeddedFont>
    <p:embeddedFont>
      <p:font typeface="Gotham Light" pitchFamily="2" charset="77"/>
      <p:regular r:id="rId27"/>
    </p:embeddedFont>
    <p:embeddedFont>
      <p:font typeface="Roboto Condensed Light" panose="020F0302020204030204" pitchFamily="34" charset="0"/>
      <p:regular r:id="rId28"/>
      <p: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B954"/>
    <a:srgbClr val="19B954"/>
    <a:srgbClr val="1914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A7B599-F5D6-431E-A2A2-ABB42728DD75}">
  <a:tblStyle styleId="{5EA7B599-F5D6-431E-A2A2-ABB42728DD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0178"/>
  </p:normalViewPr>
  <p:slideViewPr>
    <p:cSldViewPr snapToGrid="0">
      <p:cViewPr varScale="1">
        <p:scale>
          <a:sx n="134" d="100"/>
          <a:sy n="134" d="100"/>
        </p:scale>
        <p:origin x="100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Hello welcome to my Spotify data analysis presentation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a03974c1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ea03974c1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2272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243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a03974c1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ea03974c1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objective for this analysis was to understand the influence of different song features on popularity.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value in this can be seen for artists and record labels who seek to put out popular music to generate revenue.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ab714ce38_0_28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ab714ce38_0_28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our test on energy we found a p-value far less than 0.05 which suggests that there is a statistically significant difference in the means for low and high energy songs.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can see that songs rated as high energy tend to be more popular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 difference in means and confidence interval</a:t>
            </a:r>
          </a:p>
          <a:p>
            <a:pPr marL="0" lvl="0" indent="0" algn="l" rtl="0">
              <a:spcBef>
                <a:spcPts val="0"/>
              </a:spcBef>
              <a:spcAft>
                <a:spcPts val="0"/>
              </a:spcAft>
              <a:buNone/>
            </a:pPr>
            <a:r>
              <a:rPr lang="en-US" dirty="0"/>
              <a:t>*Add examples of songs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a03974c1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ea03974c1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conclusion an artist or label seeking to put out popular music should consider making music that 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High energy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Highly danceable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have any valence</a:t>
            </a:r>
            <a:endParaRPr dirty="0"/>
          </a:p>
        </p:txBody>
      </p:sp>
    </p:spTree>
    <p:extLst>
      <p:ext uri="{BB962C8B-B14F-4D97-AF65-F5344CB8AC3E}">
        <p14:creationId xmlns:p14="http://schemas.microsoft.com/office/powerpoint/2010/main" val="3271166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a03974c1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ea03974c1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I’ll now take any questions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4754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21100" y="1170272"/>
            <a:ext cx="6901800" cy="19704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SzPts val="5200"/>
              <a:buFont typeface="Average"/>
              <a:buNone/>
              <a:defRPr sz="6500">
                <a:solidFill>
                  <a:schemeClr val="lt1"/>
                </a:solidFill>
                <a:latin typeface="Average"/>
                <a:ea typeface="Average"/>
                <a:cs typeface="Average"/>
                <a:sym typeface="Average"/>
              </a:defRPr>
            </a:lvl1pPr>
            <a:lvl2pPr lvl="1" algn="ctr">
              <a:spcBef>
                <a:spcPts val="0"/>
              </a:spcBef>
              <a:spcAft>
                <a:spcPts val="0"/>
              </a:spcAft>
              <a:buSzPts val="5200"/>
              <a:buFont typeface="Average"/>
              <a:buNone/>
              <a:defRPr sz="5200">
                <a:latin typeface="Average"/>
                <a:ea typeface="Average"/>
                <a:cs typeface="Average"/>
                <a:sym typeface="Average"/>
              </a:defRPr>
            </a:lvl2pPr>
            <a:lvl3pPr lvl="2" algn="ctr">
              <a:spcBef>
                <a:spcPts val="0"/>
              </a:spcBef>
              <a:spcAft>
                <a:spcPts val="0"/>
              </a:spcAft>
              <a:buSzPts val="5200"/>
              <a:buFont typeface="Average"/>
              <a:buNone/>
              <a:defRPr sz="5200">
                <a:latin typeface="Average"/>
                <a:ea typeface="Average"/>
                <a:cs typeface="Average"/>
                <a:sym typeface="Average"/>
              </a:defRPr>
            </a:lvl3pPr>
            <a:lvl4pPr lvl="3" algn="ctr">
              <a:spcBef>
                <a:spcPts val="0"/>
              </a:spcBef>
              <a:spcAft>
                <a:spcPts val="0"/>
              </a:spcAft>
              <a:buSzPts val="5200"/>
              <a:buFont typeface="Average"/>
              <a:buNone/>
              <a:defRPr sz="5200">
                <a:latin typeface="Average"/>
                <a:ea typeface="Average"/>
                <a:cs typeface="Average"/>
                <a:sym typeface="Average"/>
              </a:defRPr>
            </a:lvl4pPr>
            <a:lvl5pPr lvl="4" algn="ctr">
              <a:spcBef>
                <a:spcPts val="0"/>
              </a:spcBef>
              <a:spcAft>
                <a:spcPts val="0"/>
              </a:spcAft>
              <a:buSzPts val="5200"/>
              <a:buFont typeface="Average"/>
              <a:buNone/>
              <a:defRPr sz="5200">
                <a:latin typeface="Average"/>
                <a:ea typeface="Average"/>
                <a:cs typeface="Average"/>
                <a:sym typeface="Average"/>
              </a:defRPr>
            </a:lvl5pPr>
            <a:lvl6pPr lvl="5" algn="ctr">
              <a:spcBef>
                <a:spcPts val="0"/>
              </a:spcBef>
              <a:spcAft>
                <a:spcPts val="0"/>
              </a:spcAft>
              <a:buSzPts val="5200"/>
              <a:buFont typeface="Average"/>
              <a:buNone/>
              <a:defRPr sz="5200">
                <a:latin typeface="Average"/>
                <a:ea typeface="Average"/>
                <a:cs typeface="Average"/>
                <a:sym typeface="Average"/>
              </a:defRPr>
            </a:lvl6pPr>
            <a:lvl7pPr lvl="6" algn="ctr">
              <a:spcBef>
                <a:spcPts val="0"/>
              </a:spcBef>
              <a:spcAft>
                <a:spcPts val="0"/>
              </a:spcAft>
              <a:buSzPts val="5200"/>
              <a:buFont typeface="Average"/>
              <a:buNone/>
              <a:defRPr sz="5200">
                <a:latin typeface="Average"/>
                <a:ea typeface="Average"/>
                <a:cs typeface="Average"/>
                <a:sym typeface="Average"/>
              </a:defRPr>
            </a:lvl7pPr>
            <a:lvl8pPr lvl="7" algn="ctr">
              <a:spcBef>
                <a:spcPts val="0"/>
              </a:spcBef>
              <a:spcAft>
                <a:spcPts val="0"/>
              </a:spcAft>
              <a:buSzPts val="5200"/>
              <a:buFont typeface="Average"/>
              <a:buNone/>
              <a:defRPr sz="5200">
                <a:latin typeface="Average"/>
                <a:ea typeface="Average"/>
                <a:cs typeface="Average"/>
                <a:sym typeface="Average"/>
              </a:defRPr>
            </a:lvl8pPr>
            <a:lvl9pPr lvl="8" algn="ctr">
              <a:spcBef>
                <a:spcPts val="0"/>
              </a:spcBef>
              <a:spcAft>
                <a:spcPts val="0"/>
              </a:spcAft>
              <a:buSzPts val="5200"/>
              <a:buFont typeface="Average"/>
              <a:buNone/>
              <a:defRPr sz="5200">
                <a:latin typeface="Average"/>
                <a:ea typeface="Average"/>
                <a:cs typeface="Average"/>
                <a:sym typeface="Average"/>
              </a:defRPr>
            </a:lvl9pPr>
          </a:lstStyle>
          <a:p>
            <a:endParaRPr/>
          </a:p>
        </p:txBody>
      </p:sp>
      <p:sp>
        <p:nvSpPr>
          <p:cNvPr id="10" name="Google Shape;10;p2"/>
          <p:cNvSpPr txBox="1">
            <a:spLocks noGrp="1"/>
          </p:cNvSpPr>
          <p:nvPr>
            <p:ph type="subTitle" idx="1"/>
          </p:nvPr>
        </p:nvSpPr>
        <p:spPr>
          <a:xfrm>
            <a:off x="2032500" y="3743571"/>
            <a:ext cx="5079000" cy="27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Font typeface="Arimo"/>
              <a:buNone/>
              <a:defRPr sz="1500">
                <a:solidFill>
                  <a:srgbClr val="CCCCCC"/>
                </a:solidFill>
                <a:latin typeface="Cardo"/>
                <a:ea typeface="Cardo"/>
                <a:cs typeface="Cardo"/>
                <a:sym typeface="Cardo"/>
              </a:defRPr>
            </a:lvl1pPr>
            <a:lvl2pPr lvl="1" algn="ctr">
              <a:lnSpc>
                <a:spcPct val="100000"/>
              </a:lnSpc>
              <a:spcBef>
                <a:spcPts val="0"/>
              </a:spcBef>
              <a:spcAft>
                <a:spcPts val="0"/>
              </a:spcAft>
              <a:buSzPts val="2800"/>
              <a:buFont typeface="Arimo"/>
              <a:buNone/>
              <a:defRPr sz="2800">
                <a:latin typeface="Arimo"/>
                <a:ea typeface="Arimo"/>
                <a:cs typeface="Arimo"/>
                <a:sym typeface="Arimo"/>
              </a:defRPr>
            </a:lvl2pPr>
            <a:lvl3pPr lvl="2" algn="ctr">
              <a:lnSpc>
                <a:spcPct val="100000"/>
              </a:lnSpc>
              <a:spcBef>
                <a:spcPts val="0"/>
              </a:spcBef>
              <a:spcAft>
                <a:spcPts val="0"/>
              </a:spcAft>
              <a:buSzPts val="2800"/>
              <a:buFont typeface="Arimo"/>
              <a:buNone/>
              <a:defRPr sz="2800">
                <a:latin typeface="Arimo"/>
                <a:ea typeface="Arimo"/>
                <a:cs typeface="Arimo"/>
                <a:sym typeface="Arimo"/>
              </a:defRPr>
            </a:lvl3pPr>
            <a:lvl4pPr lvl="3" algn="ctr">
              <a:lnSpc>
                <a:spcPct val="100000"/>
              </a:lnSpc>
              <a:spcBef>
                <a:spcPts val="0"/>
              </a:spcBef>
              <a:spcAft>
                <a:spcPts val="0"/>
              </a:spcAft>
              <a:buSzPts val="2800"/>
              <a:buFont typeface="Arimo"/>
              <a:buNone/>
              <a:defRPr sz="2800">
                <a:latin typeface="Arimo"/>
                <a:ea typeface="Arimo"/>
                <a:cs typeface="Arimo"/>
                <a:sym typeface="Arimo"/>
              </a:defRPr>
            </a:lvl4pPr>
            <a:lvl5pPr lvl="4" algn="ctr">
              <a:lnSpc>
                <a:spcPct val="100000"/>
              </a:lnSpc>
              <a:spcBef>
                <a:spcPts val="0"/>
              </a:spcBef>
              <a:spcAft>
                <a:spcPts val="0"/>
              </a:spcAft>
              <a:buSzPts val="2800"/>
              <a:buFont typeface="Arimo"/>
              <a:buNone/>
              <a:defRPr sz="2800">
                <a:latin typeface="Arimo"/>
                <a:ea typeface="Arimo"/>
                <a:cs typeface="Arimo"/>
                <a:sym typeface="Arimo"/>
              </a:defRPr>
            </a:lvl5pPr>
            <a:lvl6pPr lvl="5" algn="ctr">
              <a:lnSpc>
                <a:spcPct val="100000"/>
              </a:lnSpc>
              <a:spcBef>
                <a:spcPts val="0"/>
              </a:spcBef>
              <a:spcAft>
                <a:spcPts val="0"/>
              </a:spcAft>
              <a:buSzPts val="2800"/>
              <a:buFont typeface="Arimo"/>
              <a:buNone/>
              <a:defRPr sz="2800">
                <a:latin typeface="Arimo"/>
                <a:ea typeface="Arimo"/>
                <a:cs typeface="Arimo"/>
                <a:sym typeface="Arimo"/>
              </a:defRPr>
            </a:lvl6pPr>
            <a:lvl7pPr lvl="6" algn="ctr">
              <a:lnSpc>
                <a:spcPct val="100000"/>
              </a:lnSpc>
              <a:spcBef>
                <a:spcPts val="0"/>
              </a:spcBef>
              <a:spcAft>
                <a:spcPts val="0"/>
              </a:spcAft>
              <a:buSzPts val="2800"/>
              <a:buFont typeface="Arimo"/>
              <a:buNone/>
              <a:defRPr sz="2800">
                <a:latin typeface="Arimo"/>
                <a:ea typeface="Arimo"/>
                <a:cs typeface="Arimo"/>
                <a:sym typeface="Arimo"/>
              </a:defRPr>
            </a:lvl7pPr>
            <a:lvl8pPr lvl="7" algn="ctr">
              <a:lnSpc>
                <a:spcPct val="100000"/>
              </a:lnSpc>
              <a:spcBef>
                <a:spcPts val="0"/>
              </a:spcBef>
              <a:spcAft>
                <a:spcPts val="0"/>
              </a:spcAft>
              <a:buSzPts val="2800"/>
              <a:buFont typeface="Arimo"/>
              <a:buNone/>
              <a:defRPr sz="2800">
                <a:latin typeface="Arimo"/>
                <a:ea typeface="Arimo"/>
                <a:cs typeface="Arimo"/>
                <a:sym typeface="Arimo"/>
              </a:defRPr>
            </a:lvl8pPr>
            <a:lvl9pPr lvl="8" algn="ctr">
              <a:lnSpc>
                <a:spcPct val="100000"/>
              </a:lnSpc>
              <a:spcBef>
                <a:spcPts val="0"/>
              </a:spcBef>
              <a:spcAft>
                <a:spcPts val="0"/>
              </a:spcAft>
              <a:buSzPts val="2800"/>
              <a:buFont typeface="Arimo"/>
              <a:buNone/>
              <a:defRPr sz="2800">
                <a:latin typeface="Arimo"/>
                <a:ea typeface="Arimo"/>
                <a:cs typeface="Arimo"/>
                <a:sym typeface="Arimo"/>
              </a:defRPr>
            </a:lvl9pPr>
          </a:lstStyle>
          <a:p>
            <a:endParaRPr/>
          </a:p>
        </p:txBody>
      </p:sp>
      <p:sp>
        <p:nvSpPr>
          <p:cNvPr id="11" name="Google Shape;11;p2"/>
          <p:cNvSpPr/>
          <p:nvPr/>
        </p:nvSpPr>
        <p:spPr>
          <a:xfrm>
            <a:off x="701400" y="545850"/>
            <a:ext cx="7741200" cy="4051800"/>
          </a:xfrm>
          <a:prstGeom prst="frame">
            <a:avLst>
              <a:gd name="adj1" fmla="val 951"/>
            </a:avLst>
          </a:prstGeom>
          <a:gradFill>
            <a:gsLst>
              <a:gs pos="0">
                <a:schemeClr val="accen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701750" y="3353772"/>
            <a:ext cx="5740500" cy="42000"/>
          </a:xfrm>
          <a:prstGeom prst="rect">
            <a:avLst/>
          </a:prstGeom>
          <a:gradFill>
            <a:gsLst>
              <a:gs pos="0">
                <a:schemeClr val="accent1"/>
              </a:gs>
              <a:gs pos="100000">
                <a:schemeClr val="dk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8_1_1_1">
    <p:bg>
      <p:bgPr>
        <a:blipFill>
          <a:blip r:embed="rId2">
            <a:alphaModFix/>
          </a:blip>
          <a:stretch>
            <a:fillRect/>
          </a:stretch>
        </a:blipFill>
        <a:effectLst/>
      </p:bgPr>
    </p:bg>
    <p:spTree>
      <p:nvGrpSpPr>
        <p:cNvPr id="1" name="Shape 1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1725" y="1251350"/>
            <a:ext cx="7720500" cy="3317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20" name="Google Shape;20;p4"/>
          <p:cNvSpPr txBox="1">
            <a:spLocks noGrp="1"/>
          </p:cNvSpPr>
          <p:nvPr>
            <p:ph type="title"/>
          </p:nvPr>
        </p:nvSpPr>
        <p:spPr>
          <a:xfrm>
            <a:off x="711725" y="346300"/>
            <a:ext cx="7720500" cy="580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4000">
                <a:latin typeface="Average"/>
                <a:ea typeface="Average"/>
                <a:cs typeface="Average"/>
                <a:sym typeface="Average"/>
              </a:defRPr>
            </a:lvl1pPr>
            <a:lvl2pPr lvl="1" rtl="0">
              <a:spcBef>
                <a:spcPts val="0"/>
              </a:spcBef>
              <a:spcAft>
                <a:spcPts val="0"/>
              </a:spcAft>
              <a:buSzPts val="2800"/>
              <a:buNone/>
              <a:defRPr>
                <a:latin typeface="Average"/>
                <a:ea typeface="Average"/>
                <a:cs typeface="Average"/>
                <a:sym typeface="Average"/>
              </a:defRPr>
            </a:lvl2pPr>
            <a:lvl3pPr lvl="2" rtl="0">
              <a:spcBef>
                <a:spcPts val="0"/>
              </a:spcBef>
              <a:spcAft>
                <a:spcPts val="0"/>
              </a:spcAft>
              <a:buSzPts val="2800"/>
              <a:buNone/>
              <a:defRPr>
                <a:latin typeface="Average"/>
                <a:ea typeface="Average"/>
                <a:cs typeface="Average"/>
                <a:sym typeface="Average"/>
              </a:defRPr>
            </a:lvl3pPr>
            <a:lvl4pPr lvl="3" rtl="0">
              <a:spcBef>
                <a:spcPts val="0"/>
              </a:spcBef>
              <a:spcAft>
                <a:spcPts val="0"/>
              </a:spcAft>
              <a:buSzPts val="2800"/>
              <a:buNone/>
              <a:defRPr>
                <a:latin typeface="Average"/>
                <a:ea typeface="Average"/>
                <a:cs typeface="Average"/>
                <a:sym typeface="Average"/>
              </a:defRPr>
            </a:lvl4pPr>
            <a:lvl5pPr lvl="4" rtl="0">
              <a:spcBef>
                <a:spcPts val="0"/>
              </a:spcBef>
              <a:spcAft>
                <a:spcPts val="0"/>
              </a:spcAft>
              <a:buSzPts val="2800"/>
              <a:buNone/>
              <a:defRPr>
                <a:latin typeface="Average"/>
                <a:ea typeface="Average"/>
                <a:cs typeface="Average"/>
                <a:sym typeface="Average"/>
              </a:defRPr>
            </a:lvl5pPr>
            <a:lvl6pPr lvl="5" rtl="0">
              <a:spcBef>
                <a:spcPts val="0"/>
              </a:spcBef>
              <a:spcAft>
                <a:spcPts val="0"/>
              </a:spcAft>
              <a:buSzPts val="2800"/>
              <a:buNone/>
              <a:defRPr>
                <a:latin typeface="Average"/>
                <a:ea typeface="Average"/>
                <a:cs typeface="Average"/>
                <a:sym typeface="Average"/>
              </a:defRPr>
            </a:lvl6pPr>
            <a:lvl7pPr lvl="6" rtl="0">
              <a:spcBef>
                <a:spcPts val="0"/>
              </a:spcBef>
              <a:spcAft>
                <a:spcPts val="0"/>
              </a:spcAft>
              <a:buSzPts val="2800"/>
              <a:buNone/>
              <a:defRPr>
                <a:latin typeface="Average"/>
                <a:ea typeface="Average"/>
                <a:cs typeface="Average"/>
                <a:sym typeface="Average"/>
              </a:defRPr>
            </a:lvl7pPr>
            <a:lvl8pPr lvl="7" rtl="0">
              <a:spcBef>
                <a:spcPts val="0"/>
              </a:spcBef>
              <a:spcAft>
                <a:spcPts val="0"/>
              </a:spcAft>
              <a:buSzPts val="2800"/>
              <a:buNone/>
              <a:defRPr>
                <a:latin typeface="Average"/>
                <a:ea typeface="Average"/>
                <a:cs typeface="Average"/>
                <a:sym typeface="Average"/>
              </a:defRPr>
            </a:lvl8pPr>
            <a:lvl9pPr lvl="8" rtl="0">
              <a:spcBef>
                <a:spcPts val="0"/>
              </a:spcBef>
              <a:spcAft>
                <a:spcPts val="0"/>
              </a:spcAft>
              <a:buSzPts val="2800"/>
              <a:buNone/>
              <a:defRPr>
                <a:latin typeface="Average"/>
                <a:ea typeface="Average"/>
                <a:cs typeface="Average"/>
                <a:sym typeface="Average"/>
              </a:defRPr>
            </a:lvl9pPr>
          </a:lstStyle>
          <a:p>
            <a:endParaRPr/>
          </a:p>
        </p:txBody>
      </p:sp>
      <p:sp>
        <p:nvSpPr>
          <p:cNvPr id="21" name="Google Shape;21;p4"/>
          <p:cNvSpPr/>
          <p:nvPr/>
        </p:nvSpPr>
        <p:spPr>
          <a:xfrm flipH="1">
            <a:off x="1864" y="1128322"/>
            <a:ext cx="5740500" cy="42000"/>
          </a:xfrm>
          <a:prstGeom prst="rect">
            <a:avLst/>
          </a:prstGeom>
          <a:gradFill>
            <a:gsLst>
              <a:gs pos="0">
                <a:schemeClr val="accent1"/>
              </a:gs>
              <a:gs pos="100000">
                <a:schemeClr val="dk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711725" y="346300"/>
            <a:ext cx="7720500" cy="580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4000">
                <a:latin typeface="Average"/>
                <a:ea typeface="Average"/>
                <a:cs typeface="Average"/>
                <a:sym typeface="Average"/>
              </a:defRPr>
            </a:lvl1pPr>
            <a:lvl2pPr lvl="1" rtl="0">
              <a:spcBef>
                <a:spcPts val="0"/>
              </a:spcBef>
              <a:spcAft>
                <a:spcPts val="0"/>
              </a:spcAft>
              <a:buSzPts val="2800"/>
              <a:buNone/>
              <a:defRPr>
                <a:latin typeface="Average"/>
                <a:ea typeface="Average"/>
                <a:cs typeface="Average"/>
                <a:sym typeface="Average"/>
              </a:defRPr>
            </a:lvl2pPr>
            <a:lvl3pPr lvl="2" rtl="0">
              <a:spcBef>
                <a:spcPts val="0"/>
              </a:spcBef>
              <a:spcAft>
                <a:spcPts val="0"/>
              </a:spcAft>
              <a:buSzPts val="2800"/>
              <a:buNone/>
              <a:defRPr>
                <a:latin typeface="Average"/>
                <a:ea typeface="Average"/>
                <a:cs typeface="Average"/>
                <a:sym typeface="Average"/>
              </a:defRPr>
            </a:lvl3pPr>
            <a:lvl4pPr lvl="3" rtl="0">
              <a:spcBef>
                <a:spcPts val="0"/>
              </a:spcBef>
              <a:spcAft>
                <a:spcPts val="0"/>
              </a:spcAft>
              <a:buSzPts val="2800"/>
              <a:buNone/>
              <a:defRPr>
                <a:latin typeface="Average"/>
                <a:ea typeface="Average"/>
                <a:cs typeface="Average"/>
                <a:sym typeface="Average"/>
              </a:defRPr>
            </a:lvl4pPr>
            <a:lvl5pPr lvl="4" rtl="0">
              <a:spcBef>
                <a:spcPts val="0"/>
              </a:spcBef>
              <a:spcAft>
                <a:spcPts val="0"/>
              </a:spcAft>
              <a:buSzPts val="2800"/>
              <a:buNone/>
              <a:defRPr>
                <a:latin typeface="Average"/>
                <a:ea typeface="Average"/>
                <a:cs typeface="Average"/>
                <a:sym typeface="Average"/>
              </a:defRPr>
            </a:lvl5pPr>
            <a:lvl6pPr lvl="5" rtl="0">
              <a:spcBef>
                <a:spcPts val="0"/>
              </a:spcBef>
              <a:spcAft>
                <a:spcPts val="0"/>
              </a:spcAft>
              <a:buSzPts val="2800"/>
              <a:buNone/>
              <a:defRPr>
                <a:latin typeface="Average"/>
                <a:ea typeface="Average"/>
                <a:cs typeface="Average"/>
                <a:sym typeface="Average"/>
              </a:defRPr>
            </a:lvl6pPr>
            <a:lvl7pPr lvl="6" rtl="0">
              <a:spcBef>
                <a:spcPts val="0"/>
              </a:spcBef>
              <a:spcAft>
                <a:spcPts val="0"/>
              </a:spcAft>
              <a:buSzPts val="2800"/>
              <a:buNone/>
              <a:defRPr>
                <a:latin typeface="Average"/>
                <a:ea typeface="Average"/>
                <a:cs typeface="Average"/>
                <a:sym typeface="Average"/>
              </a:defRPr>
            </a:lvl7pPr>
            <a:lvl8pPr lvl="7" rtl="0">
              <a:spcBef>
                <a:spcPts val="0"/>
              </a:spcBef>
              <a:spcAft>
                <a:spcPts val="0"/>
              </a:spcAft>
              <a:buSzPts val="2800"/>
              <a:buNone/>
              <a:defRPr>
                <a:latin typeface="Average"/>
                <a:ea typeface="Average"/>
                <a:cs typeface="Average"/>
                <a:sym typeface="Average"/>
              </a:defRPr>
            </a:lvl8pPr>
            <a:lvl9pPr lvl="8" rtl="0">
              <a:spcBef>
                <a:spcPts val="0"/>
              </a:spcBef>
              <a:spcAft>
                <a:spcPts val="0"/>
              </a:spcAft>
              <a:buSzPts val="2800"/>
              <a:buNone/>
              <a:defRPr>
                <a:latin typeface="Average"/>
                <a:ea typeface="Average"/>
                <a:cs typeface="Average"/>
                <a:sym typeface="Average"/>
              </a:defRPr>
            </a:lvl9pPr>
          </a:lstStyle>
          <a:p>
            <a:endParaRPr/>
          </a:p>
        </p:txBody>
      </p:sp>
      <p:sp>
        <p:nvSpPr>
          <p:cNvPr id="75" name="Google Shape;75;p15"/>
          <p:cNvSpPr txBox="1">
            <a:spLocks noGrp="1"/>
          </p:cNvSpPr>
          <p:nvPr>
            <p:ph type="title" idx="2"/>
          </p:nvPr>
        </p:nvSpPr>
        <p:spPr>
          <a:xfrm>
            <a:off x="765175" y="2366179"/>
            <a:ext cx="2409300" cy="48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atin typeface="Average"/>
                <a:ea typeface="Average"/>
                <a:cs typeface="Average"/>
                <a:sym typeface="Average"/>
              </a:defRPr>
            </a:lvl1pPr>
            <a:lvl2pPr lvl="1" rtl="0">
              <a:spcBef>
                <a:spcPts val="0"/>
              </a:spcBef>
              <a:spcAft>
                <a:spcPts val="0"/>
              </a:spcAft>
              <a:buSzPts val="2800"/>
              <a:buNone/>
              <a:defRPr>
                <a:latin typeface="Average"/>
                <a:ea typeface="Average"/>
                <a:cs typeface="Average"/>
                <a:sym typeface="Average"/>
              </a:defRPr>
            </a:lvl2pPr>
            <a:lvl3pPr lvl="2" rtl="0">
              <a:spcBef>
                <a:spcPts val="0"/>
              </a:spcBef>
              <a:spcAft>
                <a:spcPts val="0"/>
              </a:spcAft>
              <a:buSzPts val="2800"/>
              <a:buNone/>
              <a:defRPr>
                <a:latin typeface="Average"/>
                <a:ea typeface="Average"/>
                <a:cs typeface="Average"/>
                <a:sym typeface="Average"/>
              </a:defRPr>
            </a:lvl3pPr>
            <a:lvl4pPr lvl="3" rtl="0">
              <a:spcBef>
                <a:spcPts val="0"/>
              </a:spcBef>
              <a:spcAft>
                <a:spcPts val="0"/>
              </a:spcAft>
              <a:buSzPts val="2800"/>
              <a:buNone/>
              <a:defRPr>
                <a:latin typeface="Average"/>
                <a:ea typeface="Average"/>
                <a:cs typeface="Average"/>
                <a:sym typeface="Average"/>
              </a:defRPr>
            </a:lvl4pPr>
            <a:lvl5pPr lvl="4" rtl="0">
              <a:spcBef>
                <a:spcPts val="0"/>
              </a:spcBef>
              <a:spcAft>
                <a:spcPts val="0"/>
              </a:spcAft>
              <a:buSzPts val="2800"/>
              <a:buNone/>
              <a:defRPr>
                <a:latin typeface="Average"/>
                <a:ea typeface="Average"/>
                <a:cs typeface="Average"/>
                <a:sym typeface="Average"/>
              </a:defRPr>
            </a:lvl5pPr>
            <a:lvl6pPr lvl="5" rtl="0">
              <a:spcBef>
                <a:spcPts val="0"/>
              </a:spcBef>
              <a:spcAft>
                <a:spcPts val="0"/>
              </a:spcAft>
              <a:buSzPts val="2800"/>
              <a:buNone/>
              <a:defRPr>
                <a:latin typeface="Average"/>
                <a:ea typeface="Average"/>
                <a:cs typeface="Average"/>
                <a:sym typeface="Average"/>
              </a:defRPr>
            </a:lvl6pPr>
            <a:lvl7pPr lvl="6" rtl="0">
              <a:spcBef>
                <a:spcPts val="0"/>
              </a:spcBef>
              <a:spcAft>
                <a:spcPts val="0"/>
              </a:spcAft>
              <a:buSzPts val="2800"/>
              <a:buNone/>
              <a:defRPr>
                <a:latin typeface="Average"/>
                <a:ea typeface="Average"/>
                <a:cs typeface="Average"/>
                <a:sym typeface="Average"/>
              </a:defRPr>
            </a:lvl7pPr>
            <a:lvl8pPr lvl="7" rtl="0">
              <a:spcBef>
                <a:spcPts val="0"/>
              </a:spcBef>
              <a:spcAft>
                <a:spcPts val="0"/>
              </a:spcAft>
              <a:buSzPts val="2800"/>
              <a:buNone/>
              <a:defRPr>
                <a:latin typeface="Average"/>
                <a:ea typeface="Average"/>
                <a:cs typeface="Average"/>
                <a:sym typeface="Average"/>
              </a:defRPr>
            </a:lvl8pPr>
            <a:lvl9pPr lvl="8" rtl="0">
              <a:spcBef>
                <a:spcPts val="0"/>
              </a:spcBef>
              <a:spcAft>
                <a:spcPts val="0"/>
              </a:spcAft>
              <a:buSzPts val="2800"/>
              <a:buNone/>
              <a:defRPr>
                <a:latin typeface="Average"/>
                <a:ea typeface="Average"/>
                <a:cs typeface="Average"/>
                <a:sym typeface="Average"/>
              </a:defRPr>
            </a:lvl9pPr>
          </a:lstStyle>
          <a:p>
            <a:endParaRPr/>
          </a:p>
        </p:txBody>
      </p:sp>
      <p:sp>
        <p:nvSpPr>
          <p:cNvPr id="76" name="Google Shape;76;p15"/>
          <p:cNvSpPr txBox="1">
            <a:spLocks noGrp="1"/>
          </p:cNvSpPr>
          <p:nvPr>
            <p:ph type="subTitle" idx="1"/>
          </p:nvPr>
        </p:nvSpPr>
        <p:spPr>
          <a:xfrm>
            <a:off x="888175" y="3272476"/>
            <a:ext cx="2163300" cy="79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 name="Google Shape;77;p15"/>
          <p:cNvSpPr txBox="1">
            <a:spLocks noGrp="1"/>
          </p:cNvSpPr>
          <p:nvPr>
            <p:ph type="title" idx="3"/>
          </p:nvPr>
        </p:nvSpPr>
        <p:spPr>
          <a:xfrm>
            <a:off x="3384375" y="2366179"/>
            <a:ext cx="2409300" cy="48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atin typeface="Average"/>
                <a:ea typeface="Average"/>
                <a:cs typeface="Average"/>
                <a:sym typeface="Average"/>
              </a:defRPr>
            </a:lvl1pPr>
            <a:lvl2pPr lvl="1" rtl="0">
              <a:spcBef>
                <a:spcPts val="0"/>
              </a:spcBef>
              <a:spcAft>
                <a:spcPts val="0"/>
              </a:spcAft>
              <a:buSzPts val="2800"/>
              <a:buNone/>
              <a:defRPr>
                <a:latin typeface="Average"/>
                <a:ea typeface="Average"/>
                <a:cs typeface="Average"/>
                <a:sym typeface="Average"/>
              </a:defRPr>
            </a:lvl2pPr>
            <a:lvl3pPr lvl="2" rtl="0">
              <a:spcBef>
                <a:spcPts val="0"/>
              </a:spcBef>
              <a:spcAft>
                <a:spcPts val="0"/>
              </a:spcAft>
              <a:buSzPts val="2800"/>
              <a:buNone/>
              <a:defRPr>
                <a:latin typeface="Average"/>
                <a:ea typeface="Average"/>
                <a:cs typeface="Average"/>
                <a:sym typeface="Average"/>
              </a:defRPr>
            </a:lvl3pPr>
            <a:lvl4pPr lvl="3" rtl="0">
              <a:spcBef>
                <a:spcPts val="0"/>
              </a:spcBef>
              <a:spcAft>
                <a:spcPts val="0"/>
              </a:spcAft>
              <a:buSzPts val="2800"/>
              <a:buNone/>
              <a:defRPr>
                <a:latin typeface="Average"/>
                <a:ea typeface="Average"/>
                <a:cs typeface="Average"/>
                <a:sym typeface="Average"/>
              </a:defRPr>
            </a:lvl4pPr>
            <a:lvl5pPr lvl="4" rtl="0">
              <a:spcBef>
                <a:spcPts val="0"/>
              </a:spcBef>
              <a:spcAft>
                <a:spcPts val="0"/>
              </a:spcAft>
              <a:buSzPts val="2800"/>
              <a:buNone/>
              <a:defRPr>
                <a:latin typeface="Average"/>
                <a:ea typeface="Average"/>
                <a:cs typeface="Average"/>
                <a:sym typeface="Average"/>
              </a:defRPr>
            </a:lvl5pPr>
            <a:lvl6pPr lvl="5" rtl="0">
              <a:spcBef>
                <a:spcPts val="0"/>
              </a:spcBef>
              <a:spcAft>
                <a:spcPts val="0"/>
              </a:spcAft>
              <a:buSzPts val="2800"/>
              <a:buNone/>
              <a:defRPr>
                <a:latin typeface="Average"/>
                <a:ea typeface="Average"/>
                <a:cs typeface="Average"/>
                <a:sym typeface="Average"/>
              </a:defRPr>
            </a:lvl6pPr>
            <a:lvl7pPr lvl="6" rtl="0">
              <a:spcBef>
                <a:spcPts val="0"/>
              </a:spcBef>
              <a:spcAft>
                <a:spcPts val="0"/>
              </a:spcAft>
              <a:buSzPts val="2800"/>
              <a:buNone/>
              <a:defRPr>
                <a:latin typeface="Average"/>
                <a:ea typeface="Average"/>
                <a:cs typeface="Average"/>
                <a:sym typeface="Average"/>
              </a:defRPr>
            </a:lvl7pPr>
            <a:lvl8pPr lvl="7" rtl="0">
              <a:spcBef>
                <a:spcPts val="0"/>
              </a:spcBef>
              <a:spcAft>
                <a:spcPts val="0"/>
              </a:spcAft>
              <a:buSzPts val="2800"/>
              <a:buNone/>
              <a:defRPr>
                <a:latin typeface="Average"/>
                <a:ea typeface="Average"/>
                <a:cs typeface="Average"/>
                <a:sym typeface="Average"/>
              </a:defRPr>
            </a:lvl8pPr>
            <a:lvl9pPr lvl="8" rtl="0">
              <a:spcBef>
                <a:spcPts val="0"/>
              </a:spcBef>
              <a:spcAft>
                <a:spcPts val="0"/>
              </a:spcAft>
              <a:buSzPts val="2800"/>
              <a:buNone/>
              <a:defRPr>
                <a:latin typeface="Average"/>
                <a:ea typeface="Average"/>
                <a:cs typeface="Average"/>
                <a:sym typeface="Average"/>
              </a:defRPr>
            </a:lvl9pPr>
          </a:lstStyle>
          <a:p>
            <a:endParaRPr/>
          </a:p>
        </p:txBody>
      </p:sp>
      <p:sp>
        <p:nvSpPr>
          <p:cNvPr id="78" name="Google Shape;78;p15"/>
          <p:cNvSpPr txBox="1">
            <a:spLocks noGrp="1"/>
          </p:cNvSpPr>
          <p:nvPr>
            <p:ph type="subTitle" idx="4"/>
          </p:nvPr>
        </p:nvSpPr>
        <p:spPr>
          <a:xfrm>
            <a:off x="3507375" y="3272476"/>
            <a:ext cx="2163300" cy="79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 name="Google Shape;79;p15"/>
          <p:cNvSpPr txBox="1">
            <a:spLocks noGrp="1"/>
          </p:cNvSpPr>
          <p:nvPr>
            <p:ph type="title" idx="5"/>
          </p:nvPr>
        </p:nvSpPr>
        <p:spPr>
          <a:xfrm>
            <a:off x="5972225" y="2366179"/>
            <a:ext cx="2409300" cy="48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atin typeface="Average"/>
                <a:ea typeface="Average"/>
                <a:cs typeface="Average"/>
                <a:sym typeface="Average"/>
              </a:defRPr>
            </a:lvl1pPr>
            <a:lvl2pPr lvl="1" rtl="0">
              <a:spcBef>
                <a:spcPts val="0"/>
              </a:spcBef>
              <a:spcAft>
                <a:spcPts val="0"/>
              </a:spcAft>
              <a:buSzPts val="2800"/>
              <a:buNone/>
              <a:defRPr>
                <a:latin typeface="Average"/>
                <a:ea typeface="Average"/>
                <a:cs typeface="Average"/>
                <a:sym typeface="Average"/>
              </a:defRPr>
            </a:lvl2pPr>
            <a:lvl3pPr lvl="2" rtl="0">
              <a:spcBef>
                <a:spcPts val="0"/>
              </a:spcBef>
              <a:spcAft>
                <a:spcPts val="0"/>
              </a:spcAft>
              <a:buSzPts val="2800"/>
              <a:buNone/>
              <a:defRPr>
                <a:latin typeface="Average"/>
                <a:ea typeface="Average"/>
                <a:cs typeface="Average"/>
                <a:sym typeface="Average"/>
              </a:defRPr>
            </a:lvl3pPr>
            <a:lvl4pPr lvl="3" rtl="0">
              <a:spcBef>
                <a:spcPts val="0"/>
              </a:spcBef>
              <a:spcAft>
                <a:spcPts val="0"/>
              </a:spcAft>
              <a:buSzPts val="2800"/>
              <a:buNone/>
              <a:defRPr>
                <a:latin typeface="Average"/>
                <a:ea typeface="Average"/>
                <a:cs typeface="Average"/>
                <a:sym typeface="Average"/>
              </a:defRPr>
            </a:lvl4pPr>
            <a:lvl5pPr lvl="4" rtl="0">
              <a:spcBef>
                <a:spcPts val="0"/>
              </a:spcBef>
              <a:spcAft>
                <a:spcPts val="0"/>
              </a:spcAft>
              <a:buSzPts val="2800"/>
              <a:buNone/>
              <a:defRPr>
                <a:latin typeface="Average"/>
                <a:ea typeface="Average"/>
                <a:cs typeface="Average"/>
                <a:sym typeface="Average"/>
              </a:defRPr>
            </a:lvl5pPr>
            <a:lvl6pPr lvl="5" rtl="0">
              <a:spcBef>
                <a:spcPts val="0"/>
              </a:spcBef>
              <a:spcAft>
                <a:spcPts val="0"/>
              </a:spcAft>
              <a:buSzPts val="2800"/>
              <a:buNone/>
              <a:defRPr>
                <a:latin typeface="Average"/>
                <a:ea typeface="Average"/>
                <a:cs typeface="Average"/>
                <a:sym typeface="Average"/>
              </a:defRPr>
            </a:lvl6pPr>
            <a:lvl7pPr lvl="6" rtl="0">
              <a:spcBef>
                <a:spcPts val="0"/>
              </a:spcBef>
              <a:spcAft>
                <a:spcPts val="0"/>
              </a:spcAft>
              <a:buSzPts val="2800"/>
              <a:buNone/>
              <a:defRPr>
                <a:latin typeface="Average"/>
                <a:ea typeface="Average"/>
                <a:cs typeface="Average"/>
                <a:sym typeface="Average"/>
              </a:defRPr>
            </a:lvl7pPr>
            <a:lvl8pPr lvl="7" rtl="0">
              <a:spcBef>
                <a:spcPts val="0"/>
              </a:spcBef>
              <a:spcAft>
                <a:spcPts val="0"/>
              </a:spcAft>
              <a:buSzPts val="2800"/>
              <a:buNone/>
              <a:defRPr>
                <a:latin typeface="Average"/>
                <a:ea typeface="Average"/>
                <a:cs typeface="Average"/>
                <a:sym typeface="Average"/>
              </a:defRPr>
            </a:lvl8pPr>
            <a:lvl9pPr lvl="8" rtl="0">
              <a:spcBef>
                <a:spcPts val="0"/>
              </a:spcBef>
              <a:spcAft>
                <a:spcPts val="0"/>
              </a:spcAft>
              <a:buSzPts val="2800"/>
              <a:buNone/>
              <a:defRPr>
                <a:latin typeface="Average"/>
                <a:ea typeface="Average"/>
                <a:cs typeface="Average"/>
                <a:sym typeface="Average"/>
              </a:defRPr>
            </a:lvl9pPr>
          </a:lstStyle>
          <a:p>
            <a:endParaRPr/>
          </a:p>
        </p:txBody>
      </p:sp>
      <p:sp>
        <p:nvSpPr>
          <p:cNvPr id="80" name="Google Shape;80;p15"/>
          <p:cNvSpPr txBox="1">
            <a:spLocks noGrp="1"/>
          </p:cNvSpPr>
          <p:nvPr>
            <p:ph type="subTitle" idx="6"/>
          </p:nvPr>
        </p:nvSpPr>
        <p:spPr>
          <a:xfrm>
            <a:off x="6079475" y="3272476"/>
            <a:ext cx="2194800" cy="79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 name="Google Shape;81;p15"/>
          <p:cNvSpPr/>
          <p:nvPr/>
        </p:nvSpPr>
        <p:spPr>
          <a:xfrm flipH="1">
            <a:off x="1864" y="1128322"/>
            <a:ext cx="5740500" cy="42000"/>
          </a:xfrm>
          <a:prstGeom prst="rect">
            <a:avLst/>
          </a:prstGeom>
          <a:gradFill>
            <a:gsLst>
              <a:gs pos="0">
                <a:schemeClr val="accent1"/>
              </a:gs>
              <a:gs pos="100000">
                <a:schemeClr val="dk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4">
  <p:cSld name="CUSTOM_4_1_1_1">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711725" y="346300"/>
            <a:ext cx="7720500" cy="580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4000">
                <a:latin typeface="Average"/>
                <a:ea typeface="Average"/>
                <a:cs typeface="Average"/>
                <a:sym typeface="Average"/>
              </a:defRPr>
            </a:lvl1pPr>
            <a:lvl2pPr lvl="1" rtl="0">
              <a:spcBef>
                <a:spcPts val="0"/>
              </a:spcBef>
              <a:spcAft>
                <a:spcPts val="0"/>
              </a:spcAft>
              <a:buSzPts val="2800"/>
              <a:buNone/>
              <a:defRPr>
                <a:latin typeface="Average"/>
                <a:ea typeface="Average"/>
                <a:cs typeface="Average"/>
                <a:sym typeface="Average"/>
              </a:defRPr>
            </a:lvl2pPr>
            <a:lvl3pPr lvl="2" rtl="0">
              <a:spcBef>
                <a:spcPts val="0"/>
              </a:spcBef>
              <a:spcAft>
                <a:spcPts val="0"/>
              </a:spcAft>
              <a:buSzPts val="2800"/>
              <a:buNone/>
              <a:defRPr>
                <a:latin typeface="Average"/>
                <a:ea typeface="Average"/>
                <a:cs typeface="Average"/>
                <a:sym typeface="Average"/>
              </a:defRPr>
            </a:lvl3pPr>
            <a:lvl4pPr lvl="3" rtl="0">
              <a:spcBef>
                <a:spcPts val="0"/>
              </a:spcBef>
              <a:spcAft>
                <a:spcPts val="0"/>
              </a:spcAft>
              <a:buSzPts val="2800"/>
              <a:buNone/>
              <a:defRPr>
                <a:latin typeface="Average"/>
                <a:ea typeface="Average"/>
                <a:cs typeface="Average"/>
                <a:sym typeface="Average"/>
              </a:defRPr>
            </a:lvl4pPr>
            <a:lvl5pPr lvl="4" rtl="0">
              <a:spcBef>
                <a:spcPts val="0"/>
              </a:spcBef>
              <a:spcAft>
                <a:spcPts val="0"/>
              </a:spcAft>
              <a:buSzPts val="2800"/>
              <a:buNone/>
              <a:defRPr>
                <a:latin typeface="Average"/>
                <a:ea typeface="Average"/>
                <a:cs typeface="Average"/>
                <a:sym typeface="Average"/>
              </a:defRPr>
            </a:lvl5pPr>
            <a:lvl6pPr lvl="5" rtl="0">
              <a:spcBef>
                <a:spcPts val="0"/>
              </a:spcBef>
              <a:spcAft>
                <a:spcPts val="0"/>
              </a:spcAft>
              <a:buSzPts val="2800"/>
              <a:buNone/>
              <a:defRPr>
                <a:latin typeface="Average"/>
                <a:ea typeface="Average"/>
                <a:cs typeface="Average"/>
                <a:sym typeface="Average"/>
              </a:defRPr>
            </a:lvl6pPr>
            <a:lvl7pPr lvl="6" rtl="0">
              <a:spcBef>
                <a:spcPts val="0"/>
              </a:spcBef>
              <a:spcAft>
                <a:spcPts val="0"/>
              </a:spcAft>
              <a:buSzPts val="2800"/>
              <a:buNone/>
              <a:defRPr>
                <a:latin typeface="Average"/>
                <a:ea typeface="Average"/>
                <a:cs typeface="Average"/>
                <a:sym typeface="Average"/>
              </a:defRPr>
            </a:lvl7pPr>
            <a:lvl8pPr lvl="7" rtl="0">
              <a:spcBef>
                <a:spcPts val="0"/>
              </a:spcBef>
              <a:spcAft>
                <a:spcPts val="0"/>
              </a:spcAft>
              <a:buSzPts val="2800"/>
              <a:buNone/>
              <a:defRPr>
                <a:latin typeface="Average"/>
                <a:ea typeface="Average"/>
                <a:cs typeface="Average"/>
                <a:sym typeface="Average"/>
              </a:defRPr>
            </a:lvl8pPr>
            <a:lvl9pPr lvl="8" rtl="0">
              <a:spcBef>
                <a:spcPts val="0"/>
              </a:spcBef>
              <a:spcAft>
                <a:spcPts val="0"/>
              </a:spcAft>
              <a:buSzPts val="2800"/>
              <a:buNone/>
              <a:defRPr>
                <a:latin typeface="Average"/>
                <a:ea typeface="Average"/>
                <a:cs typeface="Average"/>
                <a:sym typeface="Averag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5">
  <p:cSld name="CUSTOM_4_1_1_1_1">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711725" y="346300"/>
            <a:ext cx="7720500" cy="580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4000">
                <a:latin typeface="Average"/>
                <a:ea typeface="Average"/>
                <a:cs typeface="Average"/>
                <a:sym typeface="Average"/>
              </a:defRPr>
            </a:lvl1pPr>
            <a:lvl2pPr lvl="1" rtl="0">
              <a:spcBef>
                <a:spcPts val="0"/>
              </a:spcBef>
              <a:spcAft>
                <a:spcPts val="0"/>
              </a:spcAft>
              <a:buSzPts val="2800"/>
              <a:buNone/>
              <a:defRPr>
                <a:latin typeface="Average"/>
                <a:ea typeface="Average"/>
                <a:cs typeface="Average"/>
                <a:sym typeface="Average"/>
              </a:defRPr>
            </a:lvl2pPr>
            <a:lvl3pPr lvl="2" rtl="0">
              <a:spcBef>
                <a:spcPts val="0"/>
              </a:spcBef>
              <a:spcAft>
                <a:spcPts val="0"/>
              </a:spcAft>
              <a:buSzPts val="2800"/>
              <a:buNone/>
              <a:defRPr>
                <a:latin typeface="Average"/>
                <a:ea typeface="Average"/>
                <a:cs typeface="Average"/>
                <a:sym typeface="Average"/>
              </a:defRPr>
            </a:lvl3pPr>
            <a:lvl4pPr lvl="3" rtl="0">
              <a:spcBef>
                <a:spcPts val="0"/>
              </a:spcBef>
              <a:spcAft>
                <a:spcPts val="0"/>
              </a:spcAft>
              <a:buSzPts val="2800"/>
              <a:buNone/>
              <a:defRPr>
                <a:latin typeface="Average"/>
                <a:ea typeface="Average"/>
                <a:cs typeface="Average"/>
                <a:sym typeface="Average"/>
              </a:defRPr>
            </a:lvl4pPr>
            <a:lvl5pPr lvl="4" rtl="0">
              <a:spcBef>
                <a:spcPts val="0"/>
              </a:spcBef>
              <a:spcAft>
                <a:spcPts val="0"/>
              </a:spcAft>
              <a:buSzPts val="2800"/>
              <a:buNone/>
              <a:defRPr>
                <a:latin typeface="Average"/>
                <a:ea typeface="Average"/>
                <a:cs typeface="Average"/>
                <a:sym typeface="Average"/>
              </a:defRPr>
            </a:lvl5pPr>
            <a:lvl6pPr lvl="5" rtl="0">
              <a:spcBef>
                <a:spcPts val="0"/>
              </a:spcBef>
              <a:spcAft>
                <a:spcPts val="0"/>
              </a:spcAft>
              <a:buSzPts val="2800"/>
              <a:buNone/>
              <a:defRPr>
                <a:latin typeface="Average"/>
                <a:ea typeface="Average"/>
                <a:cs typeface="Average"/>
                <a:sym typeface="Average"/>
              </a:defRPr>
            </a:lvl6pPr>
            <a:lvl7pPr lvl="6" rtl="0">
              <a:spcBef>
                <a:spcPts val="0"/>
              </a:spcBef>
              <a:spcAft>
                <a:spcPts val="0"/>
              </a:spcAft>
              <a:buSzPts val="2800"/>
              <a:buNone/>
              <a:defRPr>
                <a:latin typeface="Average"/>
                <a:ea typeface="Average"/>
                <a:cs typeface="Average"/>
                <a:sym typeface="Average"/>
              </a:defRPr>
            </a:lvl7pPr>
            <a:lvl8pPr lvl="7" rtl="0">
              <a:spcBef>
                <a:spcPts val="0"/>
              </a:spcBef>
              <a:spcAft>
                <a:spcPts val="0"/>
              </a:spcAft>
              <a:buSzPts val="2800"/>
              <a:buNone/>
              <a:defRPr>
                <a:latin typeface="Average"/>
                <a:ea typeface="Average"/>
                <a:cs typeface="Average"/>
                <a:sym typeface="Average"/>
              </a:defRPr>
            </a:lvl8pPr>
            <a:lvl9pPr lvl="8" rtl="0">
              <a:spcBef>
                <a:spcPts val="0"/>
              </a:spcBef>
              <a:spcAft>
                <a:spcPts val="0"/>
              </a:spcAft>
              <a:buSzPts val="2800"/>
              <a:buNone/>
              <a:defRPr>
                <a:latin typeface="Average"/>
                <a:ea typeface="Average"/>
                <a:cs typeface="Average"/>
                <a:sym typeface="Average"/>
              </a:defRPr>
            </a:lvl9pPr>
          </a:lstStyle>
          <a:p>
            <a:endParaRPr/>
          </a:p>
        </p:txBody>
      </p:sp>
      <p:sp>
        <p:nvSpPr>
          <p:cNvPr id="147" name="Google Shape;147;p27"/>
          <p:cNvSpPr/>
          <p:nvPr/>
        </p:nvSpPr>
        <p:spPr>
          <a:xfrm flipH="1">
            <a:off x="1864" y="1128322"/>
            <a:ext cx="5740500" cy="42000"/>
          </a:xfrm>
          <a:prstGeom prst="rect">
            <a:avLst/>
          </a:prstGeom>
          <a:gradFill>
            <a:gsLst>
              <a:gs pos="0">
                <a:schemeClr val="accent1"/>
              </a:gs>
              <a:gs pos="100000">
                <a:schemeClr val="dk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8">
    <p:bg>
      <p:bgPr>
        <a:blipFill>
          <a:blip r:embed="rId2">
            <a:alphaModFix/>
          </a:blip>
          <a:stretch>
            <a:fillRect/>
          </a:stretch>
        </a:blipFill>
        <a:effectLst/>
      </p:bgPr>
    </p:bg>
    <p:spTree>
      <p:nvGrpSpPr>
        <p:cNvPr id="1" name="Shape 16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8_1">
    <p:bg>
      <p:bgPr>
        <a:blipFill>
          <a:blip r:embed="rId2">
            <a:alphaModFix/>
          </a:blip>
          <a:stretch>
            <a:fillRect/>
          </a:stretch>
        </a:blipFill>
        <a:effectLst/>
      </p:bgPr>
    </p:bg>
    <p:spTree>
      <p:nvGrpSpPr>
        <p:cNvPr id="1" name="Shape 16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8_1_1">
    <p:bg>
      <p:bgPr>
        <a:blipFill>
          <a:blip r:embed="rId2">
            <a:alphaModFix/>
          </a:blip>
          <a:stretch>
            <a:fillRect/>
          </a:stretch>
        </a:blipFill>
        <a:effectLst/>
      </p:bgPr>
    </p:bg>
    <p:spTree>
      <p:nvGrpSpPr>
        <p:cNvPr id="1" name="Shape 16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Georgia"/>
              <a:buNone/>
              <a:defRPr sz="2800">
                <a:solidFill>
                  <a:schemeClr val="lt1"/>
                </a:solidFill>
                <a:latin typeface="Georgia"/>
                <a:ea typeface="Georgia"/>
                <a:cs typeface="Georgia"/>
                <a:sym typeface="Georgia"/>
              </a:defRPr>
            </a:lvl1pPr>
            <a:lvl2pPr lvl="1">
              <a:spcBef>
                <a:spcPts val="0"/>
              </a:spcBef>
              <a:spcAft>
                <a:spcPts val="0"/>
              </a:spcAft>
              <a:buClr>
                <a:schemeClr val="lt1"/>
              </a:buClr>
              <a:buSzPts val="2800"/>
              <a:buFont typeface="Georgia"/>
              <a:buNone/>
              <a:defRPr sz="2800">
                <a:solidFill>
                  <a:schemeClr val="lt1"/>
                </a:solidFill>
                <a:latin typeface="Georgia"/>
                <a:ea typeface="Georgia"/>
                <a:cs typeface="Georgia"/>
                <a:sym typeface="Georgia"/>
              </a:defRPr>
            </a:lvl2pPr>
            <a:lvl3pPr lvl="2">
              <a:spcBef>
                <a:spcPts val="0"/>
              </a:spcBef>
              <a:spcAft>
                <a:spcPts val="0"/>
              </a:spcAft>
              <a:buClr>
                <a:schemeClr val="lt1"/>
              </a:buClr>
              <a:buSzPts val="2800"/>
              <a:buFont typeface="Georgia"/>
              <a:buNone/>
              <a:defRPr sz="2800">
                <a:solidFill>
                  <a:schemeClr val="lt1"/>
                </a:solidFill>
                <a:latin typeface="Georgia"/>
                <a:ea typeface="Georgia"/>
                <a:cs typeface="Georgia"/>
                <a:sym typeface="Georgia"/>
              </a:defRPr>
            </a:lvl3pPr>
            <a:lvl4pPr lvl="3">
              <a:spcBef>
                <a:spcPts val="0"/>
              </a:spcBef>
              <a:spcAft>
                <a:spcPts val="0"/>
              </a:spcAft>
              <a:buClr>
                <a:schemeClr val="lt1"/>
              </a:buClr>
              <a:buSzPts val="2800"/>
              <a:buFont typeface="Georgia"/>
              <a:buNone/>
              <a:defRPr sz="2800">
                <a:solidFill>
                  <a:schemeClr val="lt1"/>
                </a:solidFill>
                <a:latin typeface="Georgia"/>
                <a:ea typeface="Georgia"/>
                <a:cs typeface="Georgia"/>
                <a:sym typeface="Georgia"/>
              </a:defRPr>
            </a:lvl4pPr>
            <a:lvl5pPr lvl="4">
              <a:spcBef>
                <a:spcPts val="0"/>
              </a:spcBef>
              <a:spcAft>
                <a:spcPts val="0"/>
              </a:spcAft>
              <a:buClr>
                <a:schemeClr val="lt1"/>
              </a:buClr>
              <a:buSzPts val="2800"/>
              <a:buFont typeface="Georgia"/>
              <a:buNone/>
              <a:defRPr sz="2800">
                <a:solidFill>
                  <a:schemeClr val="lt1"/>
                </a:solidFill>
                <a:latin typeface="Georgia"/>
                <a:ea typeface="Georgia"/>
                <a:cs typeface="Georgia"/>
                <a:sym typeface="Georgia"/>
              </a:defRPr>
            </a:lvl5pPr>
            <a:lvl6pPr lvl="5">
              <a:spcBef>
                <a:spcPts val="0"/>
              </a:spcBef>
              <a:spcAft>
                <a:spcPts val="0"/>
              </a:spcAft>
              <a:buClr>
                <a:schemeClr val="lt1"/>
              </a:buClr>
              <a:buSzPts val="2800"/>
              <a:buFont typeface="Georgia"/>
              <a:buNone/>
              <a:defRPr sz="2800">
                <a:solidFill>
                  <a:schemeClr val="lt1"/>
                </a:solidFill>
                <a:latin typeface="Georgia"/>
                <a:ea typeface="Georgia"/>
                <a:cs typeface="Georgia"/>
                <a:sym typeface="Georgia"/>
              </a:defRPr>
            </a:lvl6pPr>
            <a:lvl7pPr lvl="6">
              <a:spcBef>
                <a:spcPts val="0"/>
              </a:spcBef>
              <a:spcAft>
                <a:spcPts val="0"/>
              </a:spcAft>
              <a:buClr>
                <a:schemeClr val="lt1"/>
              </a:buClr>
              <a:buSzPts val="2800"/>
              <a:buFont typeface="Georgia"/>
              <a:buNone/>
              <a:defRPr sz="2800">
                <a:solidFill>
                  <a:schemeClr val="lt1"/>
                </a:solidFill>
                <a:latin typeface="Georgia"/>
                <a:ea typeface="Georgia"/>
                <a:cs typeface="Georgia"/>
                <a:sym typeface="Georgia"/>
              </a:defRPr>
            </a:lvl7pPr>
            <a:lvl8pPr lvl="7">
              <a:spcBef>
                <a:spcPts val="0"/>
              </a:spcBef>
              <a:spcAft>
                <a:spcPts val="0"/>
              </a:spcAft>
              <a:buClr>
                <a:schemeClr val="lt1"/>
              </a:buClr>
              <a:buSzPts val="2800"/>
              <a:buFont typeface="Georgia"/>
              <a:buNone/>
              <a:defRPr sz="2800">
                <a:solidFill>
                  <a:schemeClr val="lt1"/>
                </a:solidFill>
                <a:latin typeface="Georgia"/>
                <a:ea typeface="Georgia"/>
                <a:cs typeface="Georgia"/>
                <a:sym typeface="Georgia"/>
              </a:defRPr>
            </a:lvl8pPr>
            <a:lvl9pPr lvl="8">
              <a:spcBef>
                <a:spcPts val="0"/>
              </a:spcBef>
              <a:spcAft>
                <a:spcPts val="0"/>
              </a:spcAft>
              <a:buClr>
                <a:schemeClr val="lt1"/>
              </a:buClr>
              <a:buSzPts val="2800"/>
              <a:buFont typeface="Georgia"/>
              <a:buNone/>
              <a:defRPr sz="2800">
                <a:solidFill>
                  <a:schemeClr val="lt1"/>
                </a:solidFill>
                <a:latin typeface="Georgia"/>
                <a:ea typeface="Georgia"/>
                <a:cs typeface="Georgia"/>
                <a:sym typeface="Georgi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1"/>
              </a:buClr>
              <a:buSzPts val="1800"/>
              <a:buFont typeface="Cardo"/>
              <a:buChar char="●"/>
              <a:defRPr sz="1800">
                <a:solidFill>
                  <a:schemeClr val="accent1"/>
                </a:solidFill>
                <a:latin typeface="Cardo"/>
                <a:ea typeface="Cardo"/>
                <a:cs typeface="Cardo"/>
                <a:sym typeface="Cardo"/>
              </a:defRPr>
            </a:lvl1pPr>
            <a:lvl2pPr marL="914400" lvl="1" indent="-317500">
              <a:lnSpc>
                <a:spcPct val="115000"/>
              </a:lnSpc>
              <a:spcBef>
                <a:spcPts val="0"/>
              </a:spcBef>
              <a:spcAft>
                <a:spcPts val="0"/>
              </a:spcAft>
              <a:buClr>
                <a:schemeClr val="accent1"/>
              </a:buClr>
              <a:buSzPts val="1400"/>
              <a:buFont typeface="Average"/>
              <a:buChar char="○"/>
              <a:defRPr>
                <a:solidFill>
                  <a:schemeClr val="accent1"/>
                </a:solidFill>
                <a:latin typeface="Average"/>
                <a:ea typeface="Average"/>
                <a:cs typeface="Average"/>
                <a:sym typeface="Average"/>
              </a:defRPr>
            </a:lvl2pPr>
            <a:lvl3pPr marL="1371600" lvl="2" indent="-317500">
              <a:lnSpc>
                <a:spcPct val="115000"/>
              </a:lnSpc>
              <a:spcBef>
                <a:spcPts val="0"/>
              </a:spcBef>
              <a:spcAft>
                <a:spcPts val="0"/>
              </a:spcAft>
              <a:buClr>
                <a:schemeClr val="accent1"/>
              </a:buClr>
              <a:buSzPts val="1400"/>
              <a:buFont typeface="Average"/>
              <a:buChar char="■"/>
              <a:defRPr>
                <a:solidFill>
                  <a:schemeClr val="accent1"/>
                </a:solidFill>
                <a:latin typeface="Average"/>
                <a:ea typeface="Average"/>
                <a:cs typeface="Average"/>
                <a:sym typeface="Average"/>
              </a:defRPr>
            </a:lvl3pPr>
            <a:lvl4pPr marL="1828800" lvl="3" indent="-317500">
              <a:lnSpc>
                <a:spcPct val="115000"/>
              </a:lnSpc>
              <a:spcBef>
                <a:spcPts val="0"/>
              </a:spcBef>
              <a:spcAft>
                <a:spcPts val="0"/>
              </a:spcAft>
              <a:buClr>
                <a:schemeClr val="accent1"/>
              </a:buClr>
              <a:buSzPts val="1400"/>
              <a:buFont typeface="Average"/>
              <a:buChar char="●"/>
              <a:defRPr>
                <a:solidFill>
                  <a:schemeClr val="accent1"/>
                </a:solidFill>
                <a:latin typeface="Average"/>
                <a:ea typeface="Average"/>
                <a:cs typeface="Average"/>
                <a:sym typeface="Average"/>
              </a:defRPr>
            </a:lvl4pPr>
            <a:lvl5pPr marL="2286000" lvl="4" indent="-317500">
              <a:lnSpc>
                <a:spcPct val="115000"/>
              </a:lnSpc>
              <a:spcBef>
                <a:spcPts val="0"/>
              </a:spcBef>
              <a:spcAft>
                <a:spcPts val="0"/>
              </a:spcAft>
              <a:buClr>
                <a:schemeClr val="accent1"/>
              </a:buClr>
              <a:buSzPts val="1400"/>
              <a:buFont typeface="Average"/>
              <a:buChar char="○"/>
              <a:defRPr>
                <a:solidFill>
                  <a:schemeClr val="accent1"/>
                </a:solidFill>
                <a:latin typeface="Average"/>
                <a:ea typeface="Average"/>
                <a:cs typeface="Average"/>
                <a:sym typeface="Average"/>
              </a:defRPr>
            </a:lvl5pPr>
            <a:lvl6pPr marL="2743200" lvl="5" indent="-317500">
              <a:lnSpc>
                <a:spcPct val="115000"/>
              </a:lnSpc>
              <a:spcBef>
                <a:spcPts val="0"/>
              </a:spcBef>
              <a:spcAft>
                <a:spcPts val="0"/>
              </a:spcAft>
              <a:buClr>
                <a:schemeClr val="accent1"/>
              </a:buClr>
              <a:buSzPts val="1400"/>
              <a:buFont typeface="Average"/>
              <a:buChar char="■"/>
              <a:defRPr>
                <a:solidFill>
                  <a:schemeClr val="accent1"/>
                </a:solidFill>
                <a:latin typeface="Average"/>
                <a:ea typeface="Average"/>
                <a:cs typeface="Average"/>
                <a:sym typeface="Average"/>
              </a:defRPr>
            </a:lvl6pPr>
            <a:lvl7pPr marL="3200400" lvl="6" indent="-317500">
              <a:lnSpc>
                <a:spcPct val="115000"/>
              </a:lnSpc>
              <a:spcBef>
                <a:spcPts val="0"/>
              </a:spcBef>
              <a:spcAft>
                <a:spcPts val="0"/>
              </a:spcAft>
              <a:buClr>
                <a:schemeClr val="accent1"/>
              </a:buClr>
              <a:buSzPts val="1400"/>
              <a:buFont typeface="Average"/>
              <a:buChar char="●"/>
              <a:defRPr>
                <a:solidFill>
                  <a:schemeClr val="accent1"/>
                </a:solidFill>
                <a:latin typeface="Average"/>
                <a:ea typeface="Average"/>
                <a:cs typeface="Average"/>
                <a:sym typeface="Average"/>
              </a:defRPr>
            </a:lvl7pPr>
            <a:lvl8pPr marL="3657600" lvl="7" indent="-317500">
              <a:lnSpc>
                <a:spcPct val="115000"/>
              </a:lnSpc>
              <a:spcBef>
                <a:spcPts val="0"/>
              </a:spcBef>
              <a:spcAft>
                <a:spcPts val="0"/>
              </a:spcAft>
              <a:buClr>
                <a:schemeClr val="accent1"/>
              </a:buClr>
              <a:buSzPts val="1400"/>
              <a:buFont typeface="Average"/>
              <a:buChar char="○"/>
              <a:defRPr>
                <a:solidFill>
                  <a:schemeClr val="accent1"/>
                </a:solidFill>
                <a:latin typeface="Average"/>
                <a:ea typeface="Average"/>
                <a:cs typeface="Average"/>
                <a:sym typeface="Average"/>
              </a:defRPr>
            </a:lvl8pPr>
            <a:lvl9pPr marL="4114800" lvl="8" indent="-317500">
              <a:lnSpc>
                <a:spcPct val="115000"/>
              </a:lnSpc>
              <a:spcBef>
                <a:spcPts val="0"/>
              </a:spcBef>
              <a:spcAft>
                <a:spcPts val="0"/>
              </a:spcAft>
              <a:buClr>
                <a:schemeClr val="accent1"/>
              </a:buClr>
              <a:buSzPts val="1400"/>
              <a:buFont typeface="Average"/>
              <a:buChar char="■"/>
              <a:defRPr>
                <a:solidFill>
                  <a:schemeClr val="accent1"/>
                </a:solidFill>
                <a:latin typeface="Average"/>
                <a:ea typeface="Average"/>
                <a:cs typeface="Average"/>
                <a:sym typeface="Averag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1" r:id="rId4"/>
    <p:sldLayoutId id="2147483672" r:id="rId5"/>
    <p:sldLayoutId id="2147483673" r:id="rId6"/>
    <p:sldLayoutId id="2147483678" r:id="rId7"/>
    <p:sldLayoutId id="2147483679" r:id="rId8"/>
    <p:sldLayoutId id="2147483680" r:id="rId9"/>
    <p:sldLayoutId id="214748368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nelgiriyewithana/top-spotify-songs-2023/dat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173"/>
        <p:cNvGrpSpPr/>
        <p:nvPr/>
      </p:nvGrpSpPr>
      <p:grpSpPr>
        <a:xfrm>
          <a:off x="0" y="0"/>
          <a:ext cx="0" cy="0"/>
          <a:chOff x="0" y="0"/>
          <a:chExt cx="0" cy="0"/>
        </a:xfrm>
      </p:grpSpPr>
      <p:sp>
        <p:nvSpPr>
          <p:cNvPr id="174" name="Google Shape;174;p38"/>
          <p:cNvSpPr txBox="1">
            <a:spLocks noGrp="1"/>
          </p:cNvSpPr>
          <p:nvPr>
            <p:ph type="ctrTitle"/>
          </p:nvPr>
        </p:nvSpPr>
        <p:spPr>
          <a:xfrm>
            <a:off x="1121100" y="2571750"/>
            <a:ext cx="6901800" cy="6463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a:latin typeface="+mn-lt"/>
                <a:cs typeface="Times New Roman" panose="02020603050405020304" pitchFamily="18" charset="0"/>
              </a:rPr>
              <a:t>Spotify Song Analysis</a:t>
            </a:r>
            <a:endParaRPr lang="en-US" sz="3600" dirty="0">
              <a:latin typeface="+mn-lt"/>
              <a:cs typeface="Times New Roman" panose="02020603050405020304" pitchFamily="18" charset="0"/>
            </a:endParaRPr>
          </a:p>
        </p:txBody>
      </p:sp>
      <p:pic>
        <p:nvPicPr>
          <p:cNvPr id="4" name="Picture 3" descr="Logo&#10;&#10;Description automatically generated">
            <a:extLst>
              <a:ext uri="{FF2B5EF4-FFF2-40B4-BE49-F238E27FC236}">
                <a16:creationId xmlns:a16="http://schemas.microsoft.com/office/drawing/2014/main" id="{4BFEE2B2-F462-1E48-A900-AD0A90059C5B}"/>
              </a:ext>
            </a:extLst>
          </p:cNvPr>
          <p:cNvPicPr>
            <a:picLocks noChangeAspect="1"/>
          </p:cNvPicPr>
          <p:nvPr/>
        </p:nvPicPr>
        <p:blipFill>
          <a:blip r:embed="rId3"/>
          <a:stretch>
            <a:fillRect/>
          </a:stretch>
        </p:blipFill>
        <p:spPr>
          <a:xfrm>
            <a:off x="7582880" y="81455"/>
            <a:ext cx="1561120" cy="404320"/>
          </a:xfrm>
          <a:prstGeom prst="rect">
            <a:avLst/>
          </a:prstGeom>
        </p:spPr>
      </p:pic>
      <p:sp>
        <p:nvSpPr>
          <p:cNvPr id="3" name="TextBox 2">
            <a:extLst>
              <a:ext uri="{FF2B5EF4-FFF2-40B4-BE49-F238E27FC236}">
                <a16:creationId xmlns:a16="http://schemas.microsoft.com/office/drawing/2014/main" id="{B2ECB78B-2FA6-2020-5986-3937B569BC4D}"/>
              </a:ext>
            </a:extLst>
          </p:cNvPr>
          <p:cNvSpPr txBox="1"/>
          <p:nvPr/>
        </p:nvSpPr>
        <p:spPr>
          <a:xfrm>
            <a:off x="1319213" y="798575"/>
            <a:ext cx="6505574" cy="646331"/>
          </a:xfrm>
          <a:prstGeom prst="rect">
            <a:avLst/>
          </a:prstGeom>
          <a:noFill/>
        </p:spPr>
        <p:txBody>
          <a:bodyPr wrap="square" rtlCol="0">
            <a:spAutoFit/>
          </a:bodyPr>
          <a:lstStyle/>
          <a:p>
            <a:pPr algn="ctr"/>
            <a:r>
              <a:rPr lang="en-US" sz="3600" b="1" dirty="0">
                <a:solidFill>
                  <a:schemeClr val="bg1"/>
                </a:solidFill>
                <a:latin typeface="+mn-lt"/>
                <a:cs typeface="Times New Roman" panose="02020603050405020304" pitchFamily="18" charset="0"/>
              </a:rPr>
              <a:t>FINAL PROJECT INFO 7390</a:t>
            </a:r>
          </a:p>
        </p:txBody>
      </p:sp>
      <p:pic>
        <p:nvPicPr>
          <p:cNvPr id="7" name="Picture 6" descr="A red and white logo&#10;&#10;Description automatically generated">
            <a:extLst>
              <a:ext uri="{FF2B5EF4-FFF2-40B4-BE49-F238E27FC236}">
                <a16:creationId xmlns:a16="http://schemas.microsoft.com/office/drawing/2014/main" id="{30DC28F5-832B-EFB6-7D9C-E744DFB1DF43}"/>
              </a:ext>
            </a:extLst>
          </p:cNvPr>
          <p:cNvPicPr>
            <a:picLocks noChangeAspect="1"/>
          </p:cNvPicPr>
          <p:nvPr/>
        </p:nvPicPr>
        <p:blipFill>
          <a:blip r:embed="rId4"/>
          <a:stretch>
            <a:fillRect/>
          </a:stretch>
        </p:blipFill>
        <p:spPr>
          <a:xfrm>
            <a:off x="4082972" y="1506631"/>
            <a:ext cx="978056" cy="987552"/>
          </a:xfrm>
          <a:prstGeom prst="rect">
            <a:avLst/>
          </a:prstGeom>
        </p:spPr>
      </p:pic>
      <p:sp>
        <p:nvSpPr>
          <p:cNvPr id="5" name="TextBox 4">
            <a:extLst>
              <a:ext uri="{FF2B5EF4-FFF2-40B4-BE49-F238E27FC236}">
                <a16:creationId xmlns:a16="http://schemas.microsoft.com/office/drawing/2014/main" id="{0D8BC795-D7F3-92EB-4AE5-E8F53DF65D40}"/>
              </a:ext>
            </a:extLst>
          </p:cNvPr>
          <p:cNvSpPr txBox="1"/>
          <p:nvPr/>
        </p:nvSpPr>
        <p:spPr>
          <a:xfrm>
            <a:off x="2286000" y="3373216"/>
            <a:ext cx="4572000" cy="1246816"/>
          </a:xfrm>
          <a:prstGeom prst="rect">
            <a:avLst/>
          </a:prstGeom>
          <a:noFill/>
        </p:spPr>
        <p:txBody>
          <a:bodyPr wrap="square">
            <a:spAutoFit/>
          </a:bodyPr>
          <a:lstStyle/>
          <a:p>
            <a:pPr marL="0" lvl="0" indent="0" algn="ctr" rtl="0">
              <a:spcBef>
                <a:spcPts val="0"/>
              </a:spcBef>
              <a:spcAft>
                <a:spcPts val="0"/>
              </a:spcAft>
              <a:buClr>
                <a:schemeClr val="dk1"/>
              </a:buClr>
              <a:buSzPts val="1100"/>
              <a:buFont typeface="Arial"/>
              <a:buNone/>
            </a:pPr>
            <a:r>
              <a:rPr lang="en-US" sz="1100" b="1" dirty="0">
                <a:solidFill>
                  <a:schemeClr val="bg1"/>
                </a:solidFill>
                <a:latin typeface="+mn-lt"/>
                <a:cs typeface="Times New Roman" panose="02020603050405020304" pitchFamily="18" charset="0"/>
              </a:rPr>
              <a:t>Team Members:</a:t>
            </a:r>
          </a:p>
          <a:p>
            <a:pPr marL="0" lvl="0" indent="0" algn="ctr" rtl="0">
              <a:lnSpc>
                <a:spcPct val="150000"/>
              </a:lnSpc>
              <a:spcBef>
                <a:spcPts val="0"/>
              </a:spcBef>
              <a:spcAft>
                <a:spcPts val="0"/>
              </a:spcAft>
              <a:buClr>
                <a:schemeClr val="dk1"/>
              </a:buClr>
              <a:buSzPts val="1100"/>
              <a:buFont typeface="Arial"/>
              <a:buNone/>
            </a:pPr>
            <a:r>
              <a:rPr lang="en-US" sz="1100" dirty="0">
                <a:solidFill>
                  <a:schemeClr val="bg1"/>
                </a:solidFill>
                <a:latin typeface="+mn-lt"/>
                <a:cs typeface="Times New Roman" panose="02020603050405020304" pitchFamily="18" charset="0"/>
              </a:rPr>
              <a:t>Meghana Bangalore </a:t>
            </a:r>
            <a:r>
              <a:rPr lang="en-US" sz="1100" dirty="0" err="1">
                <a:solidFill>
                  <a:schemeClr val="bg1"/>
                </a:solidFill>
                <a:latin typeface="+mn-lt"/>
                <a:cs typeface="Times New Roman" panose="02020603050405020304" pitchFamily="18" charset="0"/>
              </a:rPr>
              <a:t>Srikantha</a:t>
            </a:r>
            <a:r>
              <a:rPr lang="en-US" sz="1100" dirty="0">
                <a:solidFill>
                  <a:schemeClr val="bg1"/>
                </a:solidFill>
                <a:latin typeface="+mn-lt"/>
                <a:cs typeface="Times New Roman" panose="02020603050405020304" pitchFamily="18" charset="0"/>
              </a:rPr>
              <a:t> - 002765280</a:t>
            </a:r>
          </a:p>
          <a:p>
            <a:pPr marL="0" lvl="0" indent="0" algn="ctr" rtl="0">
              <a:lnSpc>
                <a:spcPct val="150000"/>
              </a:lnSpc>
              <a:spcBef>
                <a:spcPts val="0"/>
              </a:spcBef>
              <a:spcAft>
                <a:spcPts val="0"/>
              </a:spcAft>
              <a:buClr>
                <a:schemeClr val="dk1"/>
              </a:buClr>
              <a:buSzPts val="1100"/>
              <a:buFont typeface="Arial"/>
              <a:buNone/>
            </a:pPr>
            <a:r>
              <a:rPr lang="en-US" sz="1100" dirty="0">
                <a:solidFill>
                  <a:schemeClr val="bg1"/>
                </a:solidFill>
                <a:latin typeface="+mn-lt"/>
                <a:cs typeface="Times New Roman" panose="02020603050405020304" pitchFamily="18" charset="0"/>
              </a:rPr>
              <a:t>Diya </a:t>
            </a:r>
            <a:r>
              <a:rPr lang="en-US" sz="1100" dirty="0" err="1">
                <a:solidFill>
                  <a:schemeClr val="bg1"/>
                </a:solidFill>
                <a:latin typeface="+mn-lt"/>
                <a:cs typeface="Times New Roman" panose="02020603050405020304" pitchFamily="18" charset="0"/>
              </a:rPr>
              <a:t>Baldota</a:t>
            </a:r>
            <a:r>
              <a:rPr lang="en-US" sz="1100" dirty="0">
                <a:solidFill>
                  <a:schemeClr val="bg1"/>
                </a:solidFill>
                <a:latin typeface="+mn-lt"/>
                <a:cs typeface="Times New Roman" panose="02020603050405020304" pitchFamily="18" charset="0"/>
              </a:rPr>
              <a:t> - 002747966</a:t>
            </a:r>
          </a:p>
          <a:p>
            <a:pPr marL="0" lvl="0" indent="0" algn="ctr" rtl="0">
              <a:lnSpc>
                <a:spcPct val="150000"/>
              </a:lnSpc>
              <a:spcBef>
                <a:spcPts val="0"/>
              </a:spcBef>
              <a:spcAft>
                <a:spcPts val="0"/>
              </a:spcAft>
              <a:buClr>
                <a:schemeClr val="dk1"/>
              </a:buClr>
              <a:buSzPts val="1100"/>
              <a:buFont typeface="Arial"/>
              <a:buNone/>
            </a:pPr>
            <a:r>
              <a:rPr lang="en-US" sz="1100" dirty="0">
                <a:solidFill>
                  <a:schemeClr val="bg1"/>
                </a:solidFill>
                <a:latin typeface="+mn-lt"/>
                <a:cs typeface="Times New Roman" panose="02020603050405020304" pitchFamily="18" charset="0"/>
              </a:rPr>
              <a:t>Pooja </a:t>
            </a:r>
            <a:r>
              <a:rPr lang="en-US" sz="1100" dirty="0" err="1">
                <a:solidFill>
                  <a:schemeClr val="bg1"/>
                </a:solidFill>
                <a:latin typeface="+mn-lt"/>
                <a:cs typeface="Times New Roman" panose="02020603050405020304" pitchFamily="18" charset="0"/>
              </a:rPr>
              <a:t>Kuberiah</a:t>
            </a:r>
            <a:r>
              <a:rPr lang="en-US" sz="1100" dirty="0">
                <a:solidFill>
                  <a:schemeClr val="bg1"/>
                </a:solidFill>
                <a:latin typeface="+mn-lt"/>
                <a:cs typeface="Times New Roman" panose="02020603050405020304" pitchFamily="18" charset="0"/>
              </a:rPr>
              <a:t> - 002725439 </a:t>
            </a:r>
          </a:p>
          <a:p>
            <a:pPr marL="0" lvl="0" indent="0" algn="ctr" rtl="0">
              <a:lnSpc>
                <a:spcPct val="150000"/>
              </a:lnSpc>
              <a:spcBef>
                <a:spcPts val="0"/>
              </a:spcBef>
              <a:spcAft>
                <a:spcPts val="0"/>
              </a:spcAft>
              <a:buClr>
                <a:schemeClr val="dk1"/>
              </a:buClr>
              <a:buSzPts val="1100"/>
              <a:buFont typeface="Arial"/>
              <a:buNone/>
            </a:pPr>
            <a:r>
              <a:rPr lang="en-US" sz="1100" dirty="0">
                <a:solidFill>
                  <a:schemeClr val="bg1"/>
                </a:solidFill>
                <a:latin typeface="+mn-lt"/>
                <a:cs typeface="Times New Roman" panose="02020603050405020304" pitchFamily="18" charset="0"/>
              </a:rPr>
              <a:t>Sanjana </a:t>
            </a:r>
            <a:r>
              <a:rPr lang="en-US" sz="1100" dirty="0" err="1">
                <a:solidFill>
                  <a:schemeClr val="bg1"/>
                </a:solidFill>
                <a:latin typeface="+mn-lt"/>
                <a:cs typeface="Times New Roman" panose="02020603050405020304" pitchFamily="18" charset="0"/>
              </a:rPr>
              <a:t>Karra</a:t>
            </a:r>
            <a:r>
              <a:rPr lang="en-US" sz="1100" dirty="0">
                <a:solidFill>
                  <a:schemeClr val="bg1"/>
                </a:solidFill>
                <a:latin typeface="+mn-lt"/>
                <a:cs typeface="Times New Roman" panose="02020603050405020304" pitchFamily="18" charset="0"/>
              </a:rPr>
              <a:t> - 002784432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94A778-5005-B2D9-8F9C-0FB2D0285A97}"/>
              </a:ext>
            </a:extLst>
          </p:cNvPr>
          <p:cNvSpPr txBox="1"/>
          <p:nvPr/>
        </p:nvSpPr>
        <p:spPr>
          <a:xfrm>
            <a:off x="1724025" y="1370082"/>
            <a:ext cx="5334000" cy="2800767"/>
          </a:xfrm>
          <a:prstGeom prst="rect">
            <a:avLst/>
          </a:prstGeom>
          <a:noFill/>
        </p:spPr>
        <p:txBody>
          <a:bodyPr wrap="square">
            <a:spAutoFit/>
          </a:bodyPr>
          <a:lstStyle/>
          <a:p>
            <a:pPr algn="ctr"/>
            <a:r>
              <a:rPr lang="en-US" sz="8800" b="1" dirty="0">
                <a:solidFill>
                  <a:srgbClr val="1DB954"/>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2629484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179"/>
        <p:cNvGrpSpPr/>
        <p:nvPr/>
      </p:nvGrpSpPr>
      <p:grpSpPr>
        <a:xfrm>
          <a:off x="0" y="0"/>
          <a:ext cx="0" cy="0"/>
          <a:chOff x="0" y="0"/>
          <a:chExt cx="0" cy="0"/>
        </a:xfrm>
      </p:grpSpPr>
      <p:sp>
        <p:nvSpPr>
          <p:cNvPr id="180" name="Google Shape;180;p39"/>
          <p:cNvSpPr txBox="1">
            <a:spLocks noGrp="1"/>
          </p:cNvSpPr>
          <p:nvPr>
            <p:ph type="title"/>
          </p:nvPr>
        </p:nvSpPr>
        <p:spPr>
          <a:xfrm>
            <a:off x="711725" y="346300"/>
            <a:ext cx="7720500" cy="58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solidFill>
                  <a:srgbClr val="19B954"/>
                </a:solidFill>
                <a:latin typeface="+mn-lt"/>
                <a:cs typeface="Times New Roman" panose="02020603050405020304" pitchFamily="18" charset="0"/>
              </a:rPr>
              <a:t>Objective</a:t>
            </a:r>
          </a:p>
        </p:txBody>
      </p:sp>
      <p:sp>
        <p:nvSpPr>
          <p:cNvPr id="181" name="Google Shape;181;p39"/>
          <p:cNvSpPr txBox="1">
            <a:spLocks noGrp="1"/>
          </p:cNvSpPr>
          <p:nvPr>
            <p:ph type="body" idx="1"/>
          </p:nvPr>
        </p:nvSpPr>
        <p:spPr>
          <a:xfrm>
            <a:off x="600075" y="1251349"/>
            <a:ext cx="7832150" cy="3463525"/>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latin typeface="+mn-lt"/>
                <a:cs typeface="Times New Roman" panose="02020603050405020304" pitchFamily="18" charset="0"/>
              </a:rPr>
              <a:t>In the competitive landscape of digital music streaming, understanding what factors influence song popularity is crucial for artists, producers, and platforms like Spotify. This analysis seeks to decode the patterns in song features, streaming data, and artist popularity to predict streaming success effectively. The goal of this notebook is to provide actionable insights that can help stakeholders in the music streaming industry—ranging from content creators to marketing professionals—understand and leverage the elements that enhance song popularity on Spotify.</a:t>
            </a:r>
          </a:p>
          <a:p>
            <a:pPr marL="0" lvl="0" indent="0" rtl="0">
              <a:spcBef>
                <a:spcPts val="0"/>
              </a:spcBef>
              <a:spcAft>
                <a:spcPts val="0"/>
              </a:spcAft>
              <a:buClr>
                <a:schemeClr val="dk1"/>
              </a:buClr>
              <a:buSzPts val="1100"/>
              <a:buFont typeface="Arial"/>
              <a:buNone/>
            </a:pPr>
            <a:endParaRPr lang="en-US" dirty="0">
              <a:latin typeface="+mn-lt"/>
              <a:cs typeface="Times New Roman" panose="02020603050405020304" pitchFamily="18" charset="0"/>
            </a:endParaRPr>
          </a:p>
          <a:p>
            <a:pPr marL="0" lvl="0" indent="0" rtl="0">
              <a:spcBef>
                <a:spcPts val="0"/>
              </a:spcBef>
              <a:spcAft>
                <a:spcPts val="0"/>
              </a:spcAft>
              <a:buClr>
                <a:schemeClr val="dk1"/>
              </a:buClr>
              <a:buSzPts val="1100"/>
              <a:buFont typeface="Arial"/>
              <a:buNone/>
            </a:pPr>
            <a:r>
              <a:rPr lang="en-US" dirty="0">
                <a:latin typeface="+mn-lt"/>
                <a:cs typeface="Times New Roman" panose="02020603050405020304" pitchFamily="18" charset="0"/>
              </a:rPr>
              <a:t>This dataset contains a comprehensive list of most famous songs listed on Spotify.</a:t>
            </a:r>
          </a:p>
          <a:p>
            <a:pPr marL="0" lvl="0" indent="0" rtl="0">
              <a:spcBef>
                <a:spcPts val="0"/>
              </a:spcBef>
              <a:spcAft>
                <a:spcPts val="0"/>
              </a:spcAft>
              <a:buClr>
                <a:schemeClr val="dk1"/>
              </a:buClr>
              <a:buSzPts val="1100"/>
              <a:buFont typeface="Arial"/>
              <a:buNone/>
            </a:pPr>
            <a:endParaRPr lang="en-US" dirty="0">
              <a:latin typeface="+mn-lt"/>
              <a:cs typeface="Times New Roman" panose="02020603050405020304" pitchFamily="18" charset="0"/>
            </a:endParaRPr>
          </a:p>
          <a:p>
            <a:pPr marL="0" lvl="0" indent="0" rtl="0">
              <a:spcBef>
                <a:spcPts val="0"/>
              </a:spcBef>
              <a:spcAft>
                <a:spcPts val="0"/>
              </a:spcAft>
              <a:buClr>
                <a:schemeClr val="dk1"/>
              </a:buClr>
              <a:buSzPts val="1100"/>
              <a:buFont typeface="Arial"/>
              <a:buNone/>
            </a:pPr>
            <a:r>
              <a:rPr lang="en-US" dirty="0">
                <a:effectLst/>
                <a:latin typeface="+mn-lt"/>
                <a:cs typeface="Times New Roman" panose="02020603050405020304" pitchFamily="18" charset="0"/>
              </a:rPr>
              <a:t>The dataset includes information such as </a:t>
            </a:r>
            <a:r>
              <a:rPr lang="en-US" b="1" dirty="0">
                <a:effectLst/>
                <a:latin typeface="+mn-lt"/>
                <a:cs typeface="Times New Roman" panose="02020603050405020304" pitchFamily="18" charset="0"/>
              </a:rPr>
              <a:t>track name, artist(s) name, release date, Spotify playlists and charts, streaming statistics, Apple Music presence, Deezer presence, Shazam charts, and various audio features</a:t>
            </a:r>
            <a:r>
              <a:rPr lang="en-US" dirty="0">
                <a:effectLst/>
                <a:latin typeface="+mn-lt"/>
                <a:cs typeface="Times New Roman" panose="02020603050405020304" pitchFamily="18" charset="0"/>
              </a:rPr>
              <a:t>.</a:t>
            </a:r>
          </a:p>
          <a:p>
            <a:pPr marL="0" lvl="0" indent="0" rtl="0">
              <a:spcBef>
                <a:spcPts val="0"/>
              </a:spcBef>
              <a:spcAft>
                <a:spcPts val="0"/>
              </a:spcAft>
              <a:buClr>
                <a:schemeClr val="dk1"/>
              </a:buClr>
              <a:buSzPts val="1100"/>
              <a:buFont typeface="Arial"/>
              <a:buNone/>
            </a:pPr>
            <a:endParaRPr lang="en-US" dirty="0">
              <a:latin typeface="+mn-lt"/>
              <a:cs typeface="Times New Roman" panose="02020603050405020304" pitchFamily="18" charset="0"/>
            </a:endParaRPr>
          </a:p>
          <a:p>
            <a:pPr marL="0" lvl="0" indent="0" rtl="0">
              <a:spcBef>
                <a:spcPts val="0"/>
              </a:spcBef>
              <a:spcAft>
                <a:spcPts val="0"/>
              </a:spcAft>
              <a:buClr>
                <a:schemeClr val="dk1"/>
              </a:buClr>
              <a:buSzPts val="1100"/>
              <a:buFont typeface="Arial"/>
              <a:buNone/>
            </a:pPr>
            <a:r>
              <a:rPr lang="en-US" dirty="0">
                <a:latin typeface="+mn-lt"/>
                <a:cs typeface="Times New Roman" panose="02020603050405020304" pitchFamily="18" charset="0"/>
              </a:rPr>
              <a:t>Number of Records: 953 unique values, 24 columns</a:t>
            </a:r>
          </a:p>
          <a:p>
            <a:pPr marL="0" lvl="0" indent="0" rtl="0">
              <a:spcBef>
                <a:spcPts val="0"/>
              </a:spcBef>
              <a:spcAft>
                <a:spcPts val="0"/>
              </a:spcAft>
              <a:buClr>
                <a:schemeClr val="dk1"/>
              </a:buClr>
              <a:buSzPts val="1100"/>
              <a:buFont typeface="Arial"/>
              <a:buNone/>
            </a:pPr>
            <a:endParaRPr lang="en-US" dirty="0">
              <a:latin typeface="+mn-lt"/>
              <a:cs typeface="Times New Roman" panose="02020603050405020304" pitchFamily="18" charset="0"/>
            </a:endParaRPr>
          </a:p>
          <a:p>
            <a:pPr marL="0" lvl="0" indent="0" rtl="0">
              <a:spcBef>
                <a:spcPts val="0"/>
              </a:spcBef>
              <a:spcAft>
                <a:spcPts val="0"/>
              </a:spcAft>
              <a:buClr>
                <a:schemeClr val="dk1"/>
              </a:buClr>
              <a:buSzPts val="1100"/>
              <a:buFont typeface="Arial"/>
              <a:buNone/>
            </a:pPr>
            <a:r>
              <a:rPr lang="en-US" dirty="0">
                <a:latin typeface="+mn-lt"/>
                <a:cs typeface="Times New Roman" panose="02020603050405020304" pitchFamily="18" charset="0"/>
              </a:rPr>
              <a:t>Dataset link: </a:t>
            </a:r>
            <a:r>
              <a:rPr lang="en-US" dirty="0">
                <a:latin typeface="+mn-lt"/>
                <a:cs typeface="Times New Roman" panose="02020603050405020304" pitchFamily="18" charset="0"/>
                <a:hlinkClick r:id="rId3"/>
              </a:rPr>
              <a:t>https://www.kaggle.com/datasets/nelgiriyewithana/top-spotify-songs-2023/data</a:t>
            </a:r>
            <a:endParaRPr lang="en-US" dirty="0">
              <a:latin typeface="+mn-lt"/>
              <a:cs typeface="Times New Roman" panose="02020603050405020304" pitchFamily="18" charset="0"/>
            </a:endParaRPr>
          </a:p>
          <a:p>
            <a:pPr marL="0" lvl="0" indent="0" algn="ctr" rtl="0">
              <a:spcBef>
                <a:spcPts val="0"/>
              </a:spcBef>
              <a:spcAft>
                <a:spcPts val="0"/>
              </a:spcAft>
              <a:buClr>
                <a:schemeClr val="dk1"/>
              </a:buClr>
              <a:buSzPts val="1100"/>
              <a:buFont typeface="Arial"/>
              <a:buNone/>
            </a:pPr>
            <a:endParaRPr lang="en-US" sz="1100" dirty="0">
              <a:latin typeface="Times New Roman" panose="02020603050405020304" pitchFamily="18" charset="0"/>
              <a:cs typeface="Times New Roman" panose="02020603050405020304" pitchFamily="18" charset="0"/>
            </a:endParaRPr>
          </a:p>
        </p:txBody>
      </p:sp>
      <p:pic>
        <p:nvPicPr>
          <p:cNvPr id="2" name="Picture 1" descr="Logo&#10;&#10;Description automatically generated">
            <a:extLst>
              <a:ext uri="{FF2B5EF4-FFF2-40B4-BE49-F238E27FC236}">
                <a16:creationId xmlns:a16="http://schemas.microsoft.com/office/drawing/2014/main" id="{877096CC-84EF-3C1C-99FE-471ED985775C}"/>
              </a:ext>
            </a:extLst>
          </p:cNvPr>
          <p:cNvPicPr>
            <a:picLocks noChangeAspect="1"/>
          </p:cNvPicPr>
          <p:nvPr/>
        </p:nvPicPr>
        <p:blipFill>
          <a:blip r:embed="rId4"/>
          <a:stretch>
            <a:fillRect/>
          </a:stretch>
        </p:blipFill>
        <p:spPr>
          <a:xfrm>
            <a:off x="7582880" y="81455"/>
            <a:ext cx="1561120" cy="404320"/>
          </a:xfrm>
          <a:prstGeom prst="rect">
            <a:avLst/>
          </a:prstGeom>
        </p:spPr>
      </p:pic>
    </p:spTree>
    <p:extLst>
      <p:ext uri="{BB962C8B-B14F-4D97-AF65-F5344CB8AC3E}">
        <p14:creationId xmlns:p14="http://schemas.microsoft.com/office/powerpoint/2010/main" val="4180609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09E8F6-326F-334E-940C-A6B56D215D7A}"/>
              </a:ext>
            </a:extLst>
          </p:cNvPr>
          <p:cNvSpPr>
            <a:spLocks noGrp="1"/>
          </p:cNvSpPr>
          <p:nvPr>
            <p:ph type="title"/>
          </p:nvPr>
        </p:nvSpPr>
        <p:spPr/>
        <p:txBody>
          <a:bodyPr/>
          <a:lstStyle/>
          <a:p>
            <a:r>
              <a:rPr lang="en-US" sz="4000" b="1" kern="1200" spc="-50" dirty="0">
                <a:solidFill>
                  <a:srgbClr val="1DB954"/>
                </a:solidFill>
                <a:latin typeface="+mn-lt"/>
                <a:ea typeface="+mj-ea"/>
                <a:cs typeface="Times New Roman" panose="02020603050405020304" pitchFamily="18" charset="0"/>
              </a:rPr>
              <a:t>Overview</a:t>
            </a:r>
            <a:br>
              <a:rPr lang="en-US" sz="4000" b="1" kern="1200" spc="-50" dirty="0">
                <a:solidFill>
                  <a:schemeClr val="tx1">
                    <a:lumMod val="85000"/>
                    <a:lumOff val="15000"/>
                  </a:schemeClr>
                </a:solidFill>
                <a:latin typeface="+mn-lt"/>
                <a:ea typeface="+mj-ea"/>
                <a:cs typeface="Times New Roman" panose="02020603050405020304" pitchFamily="18" charset="0"/>
              </a:rPr>
            </a:br>
            <a:endParaRPr lang="en-US" dirty="0">
              <a:latin typeface="+mn-lt"/>
              <a:cs typeface="Times New Roman" panose="02020603050405020304" pitchFamily="18" charset="0"/>
            </a:endParaRPr>
          </a:p>
        </p:txBody>
      </p:sp>
      <p:grpSp>
        <p:nvGrpSpPr>
          <p:cNvPr id="4" name="Group 3">
            <a:extLst>
              <a:ext uri="{FF2B5EF4-FFF2-40B4-BE49-F238E27FC236}">
                <a16:creationId xmlns:a16="http://schemas.microsoft.com/office/drawing/2014/main" id="{75352372-CA8C-C785-6BE2-BF87A4A69565}"/>
              </a:ext>
            </a:extLst>
          </p:cNvPr>
          <p:cNvGrpSpPr/>
          <p:nvPr/>
        </p:nvGrpSpPr>
        <p:grpSpPr>
          <a:xfrm>
            <a:off x="110678" y="1621344"/>
            <a:ext cx="8922594" cy="2897692"/>
            <a:chOff x="110703" y="1592769"/>
            <a:chExt cx="8922594" cy="2897692"/>
          </a:xfrm>
        </p:grpSpPr>
        <p:sp>
          <p:nvSpPr>
            <p:cNvPr id="6" name="Rounded Rectangle 5">
              <a:extLst>
                <a:ext uri="{FF2B5EF4-FFF2-40B4-BE49-F238E27FC236}">
                  <a16:creationId xmlns:a16="http://schemas.microsoft.com/office/drawing/2014/main" id="{A3F706CC-7218-493A-272B-69A81D473307}"/>
                </a:ext>
              </a:extLst>
            </p:cNvPr>
            <p:cNvSpPr/>
            <p:nvPr/>
          </p:nvSpPr>
          <p:spPr>
            <a:xfrm>
              <a:off x="1976387" y="1602298"/>
              <a:ext cx="1314450" cy="9144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cs typeface="Times New Roman" panose="02020603050405020304" pitchFamily="18" charset="0"/>
                </a:rPr>
                <a:t>Data Preprocessing</a:t>
              </a:r>
            </a:p>
          </p:txBody>
        </p:sp>
        <p:grpSp>
          <p:nvGrpSpPr>
            <p:cNvPr id="2" name="Group 1">
              <a:extLst>
                <a:ext uri="{FF2B5EF4-FFF2-40B4-BE49-F238E27FC236}">
                  <a16:creationId xmlns:a16="http://schemas.microsoft.com/office/drawing/2014/main" id="{6B115151-DE21-466F-C9CA-8DF4EAA894BE}"/>
                </a:ext>
              </a:extLst>
            </p:cNvPr>
            <p:cNvGrpSpPr/>
            <p:nvPr/>
          </p:nvGrpSpPr>
          <p:grpSpPr>
            <a:xfrm>
              <a:off x="110703" y="1592769"/>
              <a:ext cx="8922594" cy="2897692"/>
              <a:chOff x="254793" y="1523996"/>
              <a:chExt cx="8922594" cy="2897692"/>
            </a:xfrm>
          </p:grpSpPr>
          <p:sp>
            <p:nvSpPr>
              <p:cNvPr id="5" name="Rounded Rectangle 4">
                <a:extLst>
                  <a:ext uri="{FF2B5EF4-FFF2-40B4-BE49-F238E27FC236}">
                    <a16:creationId xmlns:a16="http://schemas.microsoft.com/office/drawing/2014/main" id="{B3099C0E-ED69-886B-B219-7043A616B643}"/>
                  </a:ext>
                </a:extLst>
              </p:cNvPr>
              <p:cNvSpPr/>
              <p:nvPr/>
            </p:nvSpPr>
            <p:spPr>
              <a:xfrm>
                <a:off x="261937" y="1524000"/>
                <a:ext cx="1314450" cy="9144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cs typeface="Times New Roman" panose="02020603050405020304" pitchFamily="18" charset="0"/>
                  </a:rPr>
                  <a:t>Dataset Overview</a:t>
                </a:r>
              </a:p>
            </p:txBody>
          </p:sp>
          <p:sp>
            <p:nvSpPr>
              <p:cNvPr id="7" name="Rounded Rectangle 6">
                <a:extLst>
                  <a:ext uri="{FF2B5EF4-FFF2-40B4-BE49-F238E27FC236}">
                    <a16:creationId xmlns:a16="http://schemas.microsoft.com/office/drawing/2014/main" id="{0B6CD148-E051-9166-4E16-0C619D3D9715}"/>
                  </a:ext>
                </a:extLst>
              </p:cNvPr>
              <p:cNvSpPr/>
              <p:nvPr/>
            </p:nvSpPr>
            <p:spPr>
              <a:xfrm>
                <a:off x="3938587" y="1533525"/>
                <a:ext cx="1314450" cy="9144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cs typeface="Times New Roman" panose="02020603050405020304" pitchFamily="18" charset="0"/>
                  </a:rPr>
                  <a:t>EDA</a:t>
                </a:r>
              </a:p>
            </p:txBody>
          </p:sp>
          <p:sp>
            <p:nvSpPr>
              <p:cNvPr id="8" name="Rounded Rectangle 7">
                <a:extLst>
                  <a:ext uri="{FF2B5EF4-FFF2-40B4-BE49-F238E27FC236}">
                    <a16:creationId xmlns:a16="http://schemas.microsoft.com/office/drawing/2014/main" id="{A20451FD-82EA-0F63-8DAC-63CBD7785E71}"/>
                  </a:ext>
                </a:extLst>
              </p:cNvPr>
              <p:cNvSpPr/>
              <p:nvPr/>
            </p:nvSpPr>
            <p:spPr>
              <a:xfrm>
                <a:off x="5843590" y="1523996"/>
                <a:ext cx="1314450" cy="9144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cs typeface="Times New Roman" panose="02020603050405020304" pitchFamily="18" charset="0"/>
                  </a:rPr>
                  <a:t>Feature Engineering</a:t>
                </a:r>
              </a:p>
            </p:txBody>
          </p:sp>
          <p:sp>
            <p:nvSpPr>
              <p:cNvPr id="9" name="Rounded Rectangle 8">
                <a:extLst>
                  <a:ext uri="{FF2B5EF4-FFF2-40B4-BE49-F238E27FC236}">
                    <a16:creationId xmlns:a16="http://schemas.microsoft.com/office/drawing/2014/main" id="{41217E3A-BE23-DF5B-6572-EC2C3F64E235}"/>
                  </a:ext>
                </a:extLst>
              </p:cNvPr>
              <p:cNvSpPr/>
              <p:nvPr/>
            </p:nvSpPr>
            <p:spPr>
              <a:xfrm>
                <a:off x="7681914" y="1524000"/>
                <a:ext cx="1415675" cy="9144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cs typeface="Times New Roman" panose="02020603050405020304" pitchFamily="18" charset="0"/>
                  </a:rPr>
                  <a:t>Model Development &amp; Evaluation</a:t>
                </a:r>
              </a:p>
            </p:txBody>
          </p:sp>
          <p:sp>
            <p:nvSpPr>
              <p:cNvPr id="10" name="Rounded Rectangle 9">
                <a:extLst>
                  <a:ext uri="{FF2B5EF4-FFF2-40B4-BE49-F238E27FC236}">
                    <a16:creationId xmlns:a16="http://schemas.microsoft.com/office/drawing/2014/main" id="{464E424E-B341-51FD-7870-7BE16A650731}"/>
                  </a:ext>
                </a:extLst>
              </p:cNvPr>
              <p:cNvSpPr/>
              <p:nvPr/>
            </p:nvSpPr>
            <p:spPr>
              <a:xfrm>
                <a:off x="254793" y="2790822"/>
                <a:ext cx="1433513" cy="161925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marL="285750" indent="-285750">
                  <a:buClr>
                    <a:schemeClr val="bg1"/>
                  </a:buClr>
                  <a:buFont typeface="Arial" panose="020B0604020202020204" pitchFamily="34" charset="0"/>
                  <a:buChar char="•"/>
                </a:pPr>
                <a:r>
                  <a:rPr lang="en-US">
                    <a:cs typeface="Times New Roman" panose="02020603050405020304" pitchFamily="18" charset="0"/>
                  </a:rPr>
                  <a:t>Dataset Summary</a:t>
                </a:r>
              </a:p>
            </p:txBody>
          </p:sp>
          <p:sp>
            <p:nvSpPr>
              <p:cNvPr id="11" name="Rounded Rectangle 10">
                <a:extLst>
                  <a:ext uri="{FF2B5EF4-FFF2-40B4-BE49-F238E27FC236}">
                    <a16:creationId xmlns:a16="http://schemas.microsoft.com/office/drawing/2014/main" id="{E35B8A08-49DB-C448-0710-964391A065B0}"/>
                  </a:ext>
                </a:extLst>
              </p:cNvPr>
              <p:cNvSpPr/>
              <p:nvPr/>
            </p:nvSpPr>
            <p:spPr>
              <a:xfrm>
                <a:off x="2043112" y="2790822"/>
                <a:ext cx="1552575" cy="1619249"/>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marL="285750" indent="-285750">
                  <a:buClr>
                    <a:schemeClr val="bg1"/>
                  </a:buClr>
                  <a:buFont typeface="Arial" panose="020B0604020202020204" pitchFamily="34" charset="0"/>
                  <a:buChar char="•"/>
                </a:pPr>
                <a:r>
                  <a:rPr lang="en-US">
                    <a:cs typeface="Times New Roman" panose="02020603050405020304" pitchFamily="18" charset="0"/>
                  </a:rPr>
                  <a:t>Preprocess data</a:t>
                </a:r>
              </a:p>
              <a:p>
                <a:pPr marL="285750" indent="-285750">
                  <a:buClr>
                    <a:schemeClr val="bg1"/>
                  </a:buClr>
                  <a:buFont typeface="Arial" panose="020B0604020202020204" pitchFamily="34" charset="0"/>
                  <a:buChar char="•"/>
                </a:pPr>
                <a:r>
                  <a:rPr lang="en-US">
                    <a:cs typeface="Times New Roman" panose="02020603050405020304" pitchFamily="18" charset="0"/>
                  </a:rPr>
                  <a:t>Split Data</a:t>
                </a:r>
              </a:p>
              <a:p>
                <a:pPr marL="285750" indent="-285750">
                  <a:buClr>
                    <a:schemeClr val="bg1"/>
                  </a:buClr>
                  <a:buFont typeface="Arial" panose="020B0604020202020204" pitchFamily="34" charset="0"/>
                  <a:buChar char="•"/>
                </a:pPr>
                <a:r>
                  <a:rPr lang="en-US">
                    <a:cs typeface="Times New Roman" panose="02020603050405020304" pitchFamily="18" charset="0"/>
                  </a:rPr>
                  <a:t>Replace null values</a:t>
                </a:r>
              </a:p>
            </p:txBody>
          </p:sp>
          <p:sp>
            <p:nvSpPr>
              <p:cNvPr id="12" name="Rounded Rectangle 11">
                <a:extLst>
                  <a:ext uri="{FF2B5EF4-FFF2-40B4-BE49-F238E27FC236}">
                    <a16:creationId xmlns:a16="http://schemas.microsoft.com/office/drawing/2014/main" id="{F7E3010B-A47A-AE24-E575-702CB849D881}"/>
                  </a:ext>
                </a:extLst>
              </p:cNvPr>
              <p:cNvSpPr/>
              <p:nvPr/>
            </p:nvSpPr>
            <p:spPr>
              <a:xfrm>
                <a:off x="3833811" y="2790822"/>
                <a:ext cx="1676403" cy="1619248"/>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marL="285750" indent="-285750">
                  <a:buClr>
                    <a:schemeClr val="bg1"/>
                  </a:buClr>
                  <a:buFont typeface="Arial" panose="020B0604020202020204" pitchFamily="34" charset="0"/>
                  <a:buChar char="•"/>
                </a:pPr>
                <a:r>
                  <a:rPr lang="en-US">
                    <a:cs typeface="Times New Roman" panose="02020603050405020304" pitchFamily="18" charset="0"/>
                  </a:rPr>
                  <a:t>Visualization</a:t>
                </a:r>
              </a:p>
              <a:p>
                <a:pPr marL="285750" indent="-285750">
                  <a:buClr>
                    <a:schemeClr val="bg1"/>
                  </a:buClr>
                  <a:buFont typeface="Arial" panose="020B0604020202020204" pitchFamily="34" charset="0"/>
                  <a:buChar char="•"/>
                </a:pPr>
                <a:r>
                  <a:rPr lang="en-US">
                    <a:cs typeface="Times New Roman" panose="02020603050405020304" pitchFamily="18" charset="0"/>
                  </a:rPr>
                  <a:t>Correlation matrix</a:t>
                </a:r>
              </a:p>
              <a:p>
                <a:pPr marL="285750" indent="-285750">
                  <a:buClr>
                    <a:schemeClr val="bg1"/>
                  </a:buClr>
                  <a:buFont typeface="Arial" panose="020B0604020202020204" pitchFamily="34" charset="0"/>
                  <a:buChar char="•"/>
                </a:pPr>
                <a:r>
                  <a:rPr lang="en-US">
                    <a:cs typeface="Times New Roman" panose="02020603050405020304" pitchFamily="18" charset="0"/>
                  </a:rPr>
                  <a:t>Distribution across platforms</a:t>
                </a:r>
              </a:p>
            </p:txBody>
          </p:sp>
          <p:sp>
            <p:nvSpPr>
              <p:cNvPr id="13" name="Rounded Rectangle 12">
                <a:extLst>
                  <a:ext uri="{FF2B5EF4-FFF2-40B4-BE49-F238E27FC236}">
                    <a16:creationId xmlns:a16="http://schemas.microsoft.com/office/drawing/2014/main" id="{15EADA68-E89D-B453-0B9B-39EC8E2788D1}"/>
                  </a:ext>
                </a:extLst>
              </p:cNvPr>
              <p:cNvSpPr/>
              <p:nvPr/>
            </p:nvSpPr>
            <p:spPr>
              <a:xfrm>
                <a:off x="5776910" y="2790822"/>
                <a:ext cx="1676403" cy="1619247"/>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marL="285750" indent="-285750">
                  <a:buClr>
                    <a:schemeClr val="bg1"/>
                  </a:buClr>
                  <a:buFont typeface="Arial" panose="020B0604020202020204" pitchFamily="34" charset="0"/>
                  <a:buChar char="•"/>
                </a:pPr>
                <a:r>
                  <a:rPr lang="en-US">
                    <a:cs typeface="Times New Roman" panose="02020603050405020304" pitchFamily="18" charset="0"/>
                  </a:rPr>
                  <a:t>Popularity of songs</a:t>
                </a:r>
              </a:p>
              <a:p>
                <a:pPr marL="285750" indent="-285750">
                  <a:buClr>
                    <a:schemeClr val="bg1"/>
                  </a:buClr>
                  <a:buFont typeface="Arial" panose="020B0604020202020204" pitchFamily="34" charset="0"/>
                  <a:buChar char="•"/>
                </a:pPr>
                <a:r>
                  <a:rPr lang="en-US">
                    <a:cs typeface="Times New Roman" panose="02020603050405020304" pitchFamily="18" charset="0"/>
                  </a:rPr>
                  <a:t>Collaboration of artists</a:t>
                </a:r>
              </a:p>
              <a:p>
                <a:pPr>
                  <a:buClr>
                    <a:schemeClr val="bg1"/>
                  </a:buClr>
                </a:pPr>
                <a:endParaRPr lang="en-US">
                  <a:cs typeface="Times New Roman" panose="02020603050405020304" pitchFamily="18" charset="0"/>
                </a:endParaRPr>
              </a:p>
            </p:txBody>
          </p:sp>
          <p:sp>
            <p:nvSpPr>
              <p:cNvPr id="14" name="Rounded Rectangle 13">
                <a:extLst>
                  <a:ext uri="{FF2B5EF4-FFF2-40B4-BE49-F238E27FC236}">
                    <a16:creationId xmlns:a16="http://schemas.microsoft.com/office/drawing/2014/main" id="{8FAA954F-E9D8-8614-DABE-B47596C4FDB4}"/>
                  </a:ext>
                </a:extLst>
              </p:cNvPr>
              <p:cNvSpPr/>
              <p:nvPr/>
            </p:nvSpPr>
            <p:spPr>
              <a:xfrm>
                <a:off x="7624813" y="2802442"/>
                <a:ext cx="1552574" cy="161924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marL="285750" indent="-285750">
                  <a:buClr>
                    <a:schemeClr val="bg1"/>
                  </a:buClr>
                  <a:buFont typeface="Arial" panose="020B0604020202020204" pitchFamily="34" charset="0"/>
                  <a:buChar char="•"/>
                </a:pPr>
                <a:r>
                  <a:rPr lang="en-US" dirty="0">
                    <a:cs typeface="Times New Roman" panose="02020603050405020304" pitchFamily="18" charset="0"/>
                  </a:rPr>
                  <a:t>Random</a:t>
                </a:r>
              </a:p>
              <a:p>
                <a:pPr>
                  <a:buClr>
                    <a:schemeClr val="bg1"/>
                  </a:buClr>
                </a:pPr>
                <a:r>
                  <a:rPr lang="en-US" dirty="0">
                    <a:cs typeface="Times New Roman" panose="02020603050405020304" pitchFamily="18" charset="0"/>
                  </a:rPr>
                  <a:t>       Forest</a:t>
                </a:r>
              </a:p>
              <a:p>
                <a:pPr marL="285750" indent="-285750">
                  <a:buClr>
                    <a:schemeClr val="bg1"/>
                  </a:buClr>
                  <a:buFont typeface="Arial" panose="020B0604020202020204" pitchFamily="34" charset="0"/>
                  <a:buChar char="•"/>
                </a:pPr>
                <a:r>
                  <a:rPr lang="en-US" dirty="0">
                    <a:cs typeface="Times New Roman" panose="02020603050405020304" pitchFamily="18" charset="0"/>
                  </a:rPr>
                  <a:t>Gradient Boosting </a:t>
                </a:r>
              </a:p>
              <a:p>
                <a:pPr marL="285750" indent="-285750">
                  <a:buClr>
                    <a:schemeClr val="bg1"/>
                  </a:buClr>
                  <a:buFont typeface="Arial" panose="020B0604020202020204" pitchFamily="34" charset="0"/>
                  <a:buChar char="•"/>
                </a:pPr>
                <a:r>
                  <a:rPr lang="en-US" dirty="0">
                    <a:cs typeface="Times New Roman" panose="02020603050405020304" pitchFamily="18" charset="0"/>
                  </a:rPr>
                  <a:t>K-nearest Neighbors</a:t>
                </a:r>
              </a:p>
            </p:txBody>
          </p:sp>
          <p:sp>
            <p:nvSpPr>
              <p:cNvPr id="15" name="Right Arrow 14">
                <a:extLst>
                  <a:ext uri="{FF2B5EF4-FFF2-40B4-BE49-F238E27FC236}">
                    <a16:creationId xmlns:a16="http://schemas.microsoft.com/office/drawing/2014/main" id="{8EED07AE-A7CB-7388-68D6-03894D6A78D0}"/>
                  </a:ext>
                </a:extLst>
              </p:cNvPr>
              <p:cNvSpPr/>
              <p:nvPr/>
            </p:nvSpPr>
            <p:spPr>
              <a:xfrm>
                <a:off x="1690687" y="1748409"/>
                <a:ext cx="342900" cy="484632"/>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cs typeface="Times New Roman" panose="02020603050405020304" pitchFamily="18" charset="0"/>
                </a:endParaRPr>
              </a:p>
            </p:txBody>
          </p:sp>
          <p:sp>
            <p:nvSpPr>
              <p:cNvPr id="16" name="Right Arrow 15">
                <a:extLst>
                  <a:ext uri="{FF2B5EF4-FFF2-40B4-BE49-F238E27FC236}">
                    <a16:creationId xmlns:a16="http://schemas.microsoft.com/office/drawing/2014/main" id="{4F1995E1-533A-6C52-571A-A54A985A9873}"/>
                  </a:ext>
                </a:extLst>
              </p:cNvPr>
              <p:cNvSpPr/>
              <p:nvPr/>
            </p:nvSpPr>
            <p:spPr>
              <a:xfrm>
                <a:off x="3548062" y="1807653"/>
                <a:ext cx="342900" cy="484632"/>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cs typeface="Times New Roman" panose="02020603050405020304" pitchFamily="18" charset="0"/>
                </a:endParaRPr>
              </a:p>
            </p:txBody>
          </p:sp>
          <p:sp>
            <p:nvSpPr>
              <p:cNvPr id="17" name="Right Arrow 16">
                <a:extLst>
                  <a:ext uri="{FF2B5EF4-FFF2-40B4-BE49-F238E27FC236}">
                    <a16:creationId xmlns:a16="http://schemas.microsoft.com/office/drawing/2014/main" id="{BC1ECD45-B65E-C17E-7EDF-CEDA9A989B8D}"/>
                  </a:ext>
                </a:extLst>
              </p:cNvPr>
              <p:cNvSpPr/>
              <p:nvPr/>
            </p:nvSpPr>
            <p:spPr>
              <a:xfrm>
                <a:off x="5410202" y="1807653"/>
                <a:ext cx="342900" cy="484632"/>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cs typeface="Times New Roman" panose="02020603050405020304" pitchFamily="18" charset="0"/>
                </a:endParaRPr>
              </a:p>
            </p:txBody>
          </p:sp>
          <p:sp>
            <p:nvSpPr>
              <p:cNvPr id="18" name="Right Arrow 17">
                <a:extLst>
                  <a:ext uri="{FF2B5EF4-FFF2-40B4-BE49-F238E27FC236}">
                    <a16:creationId xmlns:a16="http://schemas.microsoft.com/office/drawing/2014/main" id="{CB896BFD-44A7-7005-835A-F5AED9EB8168}"/>
                  </a:ext>
                </a:extLst>
              </p:cNvPr>
              <p:cNvSpPr/>
              <p:nvPr/>
            </p:nvSpPr>
            <p:spPr>
              <a:xfrm>
                <a:off x="7281863" y="1807653"/>
                <a:ext cx="342900" cy="484632"/>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cs typeface="Times New Roman" panose="02020603050405020304" pitchFamily="18" charset="0"/>
                </a:endParaRPr>
              </a:p>
            </p:txBody>
          </p:sp>
        </p:grpSp>
      </p:grpSp>
      <p:pic>
        <p:nvPicPr>
          <p:cNvPr id="19" name="Picture 18" descr="Logo&#10;&#10;Description automatically generated">
            <a:extLst>
              <a:ext uri="{FF2B5EF4-FFF2-40B4-BE49-F238E27FC236}">
                <a16:creationId xmlns:a16="http://schemas.microsoft.com/office/drawing/2014/main" id="{D4B88FEF-05E3-37FE-FCAE-34ADC0F1AD3C}"/>
              </a:ext>
            </a:extLst>
          </p:cNvPr>
          <p:cNvPicPr>
            <a:picLocks noChangeAspect="1"/>
          </p:cNvPicPr>
          <p:nvPr/>
        </p:nvPicPr>
        <p:blipFill>
          <a:blip r:embed="rId3"/>
          <a:stretch>
            <a:fillRect/>
          </a:stretch>
        </p:blipFill>
        <p:spPr>
          <a:xfrm>
            <a:off x="7582880" y="81455"/>
            <a:ext cx="1561120" cy="404320"/>
          </a:xfrm>
          <a:prstGeom prst="rect">
            <a:avLst/>
          </a:prstGeom>
        </p:spPr>
      </p:pic>
    </p:spTree>
    <p:extLst>
      <p:ext uri="{BB962C8B-B14F-4D97-AF65-F5344CB8AC3E}">
        <p14:creationId xmlns:p14="http://schemas.microsoft.com/office/powerpoint/2010/main" val="816651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179"/>
        <p:cNvGrpSpPr/>
        <p:nvPr/>
      </p:nvGrpSpPr>
      <p:grpSpPr>
        <a:xfrm>
          <a:off x="0" y="0"/>
          <a:ext cx="0" cy="0"/>
          <a:chOff x="0" y="0"/>
          <a:chExt cx="0" cy="0"/>
        </a:xfrm>
      </p:grpSpPr>
      <p:sp>
        <p:nvSpPr>
          <p:cNvPr id="180" name="Google Shape;180;p39"/>
          <p:cNvSpPr txBox="1">
            <a:spLocks noGrp="1"/>
          </p:cNvSpPr>
          <p:nvPr>
            <p:ph type="title"/>
          </p:nvPr>
        </p:nvSpPr>
        <p:spPr>
          <a:xfrm>
            <a:off x="711725" y="346300"/>
            <a:ext cx="7720500" cy="5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rgbClr val="1DB954"/>
                </a:solidFill>
                <a:latin typeface="+mn-lt"/>
                <a:cs typeface="Times New Roman" panose="02020603050405020304" pitchFamily="18" charset="0"/>
              </a:rPr>
              <a:t>Package Utilization</a:t>
            </a:r>
          </a:p>
        </p:txBody>
      </p:sp>
      <p:sp>
        <p:nvSpPr>
          <p:cNvPr id="181" name="Google Shape;181;p39"/>
          <p:cNvSpPr txBox="1">
            <a:spLocks noGrp="1"/>
          </p:cNvSpPr>
          <p:nvPr>
            <p:ph type="body" idx="1"/>
          </p:nvPr>
        </p:nvSpPr>
        <p:spPr>
          <a:xfrm>
            <a:off x="711725" y="1251350"/>
            <a:ext cx="7720500" cy="33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sz="2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lang="en-US" sz="2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lang="en-US" sz="2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lang="en-US" sz="2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lang="en-US" sz="2400" dirty="0">
              <a:latin typeface="Times New Roman" panose="02020603050405020304" pitchFamily="18" charset="0"/>
              <a:cs typeface="Times New Roman" panose="02020603050405020304" pitchFamily="18" charset="0"/>
            </a:endParaRPr>
          </a:p>
        </p:txBody>
      </p:sp>
      <p:pic>
        <p:nvPicPr>
          <p:cNvPr id="3" name="Picture 2" descr="Logo&#10;&#10;Description automatically generated">
            <a:extLst>
              <a:ext uri="{FF2B5EF4-FFF2-40B4-BE49-F238E27FC236}">
                <a16:creationId xmlns:a16="http://schemas.microsoft.com/office/drawing/2014/main" id="{5A4CF093-A15A-3F50-BBA6-4D8F98B23307}"/>
              </a:ext>
            </a:extLst>
          </p:cNvPr>
          <p:cNvPicPr>
            <a:picLocks noChangeAspect="1"/>
          </p:cNvPicPr>
          <p:nvPr/>
        </p:nvPicPr>
        <p:blipFill>
          <a:blip r:embed="rId3"/>
          <a:stretch>
            <a:fillRect/>
          </a:stretch>
        </p:blipFill>
        <p:spPr>
          <a:xfrm>
            <a:off x="7582880" y="81455"/>
            <a:ext cx="1561120" cy="404320"/>
          </a:xfrm>
          <a:prstGeom prst="rect">
            <a:avLst/>
          </a:prstGeom>
        </p:spPr>
      </p:pic>
      <p:sp>
        <p:nvSpPr>
          <p:cNvPr id="2" name="TextBox 1">
            <a:extLst>
              <a:ext uri="{FF2B5EF4-FFF2-40B4-BE49-F238E27FC236}">
                <a16:creationId xmlns:a16="http://schemas.microsoft.com/office/drawing/2014/main" id="{580594B4-5B28-634A-81F1-1C1AF8C10963}"/>
              </a:ext>
            </a:extLst>
          </p:cNvPr>
          <p:cNvSpPr txBox="1"/>
          <p:nvPr/>
        </p:nvSpPr>
        <p:spPr>
          <a:xfrm>
            <a:off x="952500" y="1400175"/>
            <a:ext cx="5554726" cy="307777"/>
          </a:xfrm>
          <a:prstGeom prst="rect">
            <a:avLst/>
          </a:prstGeom>
          <a:noFill/>
        </p:spPr>
        <p:txBody>
          <a:bodyPr wrap="none" rtlCol="0">
            <a:spAutoFit/>
          </a:bodyPr>
          <a:lstStyle/>
          <a:p>
            <a:r>
              <a:rPr lang="en-US" dirty="0">
                <a:solidFill>
                  <a:schemeClr val="bg1"/>
                </a:solidFill>
              </a:rPr>
              <a:t>These are the packages and libraries we have used in the notebook.</a:t>
            </a:r>
          </a:p>
        </p:txBody>
      </p:sp>
      <p:pic>
        <p:nvPicPr>
          <p:cNvPr id="5" name="Picture 4" descr="A screenshot of a computer program&#10;&#10;Description automatically generated">
            <a:extLst>
              <a:ext uri="{FF2B5EF4-FFF2-40B4-BE49-F238E27FC236}">
                <a16:creationId xmlns:a16="http://schemas.microsoft.com/office/drawing/2014/main" id="{36F8F697-E784-5FCB-5F18-D09FAD415423}"/>
              </a:ext>
            </a:extLst>
          </p:cNvPr>
          <p:cNvPicPr>
            <a:picLocks noChangeAspect="1"/>
          </p:cNvPicPr>
          <p:nvPr/>
        </p:nvPicPr>
        <p:blipFill>
          <a:blip r:embed="rId4"/>
          <a:stretch>
            <a:fillRect/>
          </a:stretch>
        </p:blipFill>
        <p:spPr>
          <a:xfrm>
            <a:off x="1104899" y="1791222"/>
            <a:ext cx="4911027" cy="310237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5BC05D-11BB-0552-9E2D-BB14FBAA1896}"/>
              </a:ext>
            </a:extLst>
          </p:cNvPr>
          <p:cNvSpPr>
            <a:spLocks noGrp="1"/>
          </p:cNvSpPr>
          <p:nvPr>
            <p:ph type="body" idx="1"/>
          </p:nvPr>
        </p:nvSpPr>
        <p:spPr>
          <a:xfrm>
            <a:off x="359300" y="1191345"/>
            <a:ext cx="3669775" cy="282175"/>
          </a:xfrm>
        </p:spPr>
        <p:txBody>
          <a:bodyPr/>
          <a:lstStyle/>
          <a:p>
            <a:pPr marL="152400" indent="0">
              <a:buNone/>
            </a:pPr>
            <a:r>
              <a:rPr lang="en-US" sz="1400" dirty="0">
                <a:solidFill>
                  <a:schemeClr val="bg1"/>
                </a:solidFill>
                <a:latin typeface="+mn-lt"/>
              </a:rPr>
              <a:t>Following are some of the EDA.</a:t>
            </a:r>
          </a:p>
        </p:txBody>
      </p:sp>
      <p:sp>
        <p:nvSpPr>
          <p:cNvPr id="3" name="Title 2">
            <a:extLst>
              <a:ext uri="{FF2B5EF4-FFF2-40B4-BE49-F238E27FC236}">
                <a16:creationId xmlns:a16="http://schemas.microsoft.com/office/drawing/2014/main" id="{92E8C969-0E17-772C-24D2-BC594CA2C729}"/>
              </a:ext>
            </a:extLst>
          </p:cNvPr>
          <p:cNvSpPr>
            <a:spLocks noGrp="1"/>
          </p:cNvSpPr>
          <p:nvPr>
            <p:ph type="title"/>
          </p:nvPr>
        </p:nvSpPr>
        <p:spPr/>
        <p:txBody>
          <a:bodyPr/>
          <a:lstStyle/>
          <a:p>
            <a:r>
              <a:rPr lang="en-US" b="1" dirty="0">
                <a:solidFill>
                  <a:srgbClr val="1DB954"/>
                </a:solidFill>
                <a:latin typeface="+mn-lt"/>
              </a:rPr>
              <a:t>Exploratory Data Analysis</a:t>
            </a:r>
            <a:endParaRPr lang="en-US" dirty="0"/>
          </a:p>
        </p:txBody>
      </p:sp>
      <p:pic>
        <p:nvPicPr>
          <p:cNvPr id="7" name="Picture 6" descr="A green bar chart with white text&#10;&#10;Description automatically generated">
            <a:extLst>
              <a:ext uri="{FF2B5EF4-FFF2-40B4-BE49-F238E27FC236}">
                <a16:creationId xmlns:a16="http://schemas.microsoft.com/office/drawing/2014/main" id="{40126055-7F72-AF5E-528B-8A32BA72C71C}"/>
              </a:ext>
            </a:extLst>
          </p:cNvPr>
          <p:cNvPicPr>
            <a:picLocks noChangeAspect="1"/>
          </p:cNvPicPr>
          <p:nvPr/>
        </p:nvPicPr>
        <p:blipFill>
          <a:blip r:embed="rId2"/>
          <a:stretch>
            <a:fillRect/>
          </a:stretch>
        </p:blipFill>
        <p:spPr>
          <a:xfrm>
            <a:off x="4571999" y="3357094"/>
            <a:ext cx="4143648" cy="1632346"/>
          </a:xfrm>
          <a:prstGeom prst="rect">
            <a:avLst/>
          </a:prstGeom>
        </p:spPr>
      </p:pic>
      <p:pic>
        <p:nvPicPr>
          <p:cNvPr id="4" name="Picture 3" descr="Logo&#10;&#10;Description automatically generated">
            <a:extLst>
              <a:ext uri="{FF2B5EF4-FFF2-40B4-BE49-F238E27FC236}">
                <a16:creationId xmlns:a16="http://schemas.microsoft.com/office/drawing/2014/main" id="{DCB68BB4-D2CD-7B11-2D5E-731E77253DEF}"/>
              </a:ext>
            </a:extLst>
          </p:cNvPr>
          <p:cNvPicPr>
            <a:picLocks noChangeAspect="1"/>
          </p:cNvPicPr>
          <p:nvPr/>
        </p:nvPicPr>
        <p:blipFill>
          <a:blip r:embed="rId3"/>
          <a:stretch>
            <a:fillRect/>
          </a:stretch>
        </p:blipFill>
        <p:spPr>
          <a:xfrm>
            <a:off x="7582880" y="81455"/>
            <a:ext cx="1561120" cy="404320"/>
          </a:xfrm>
          <a:prstGeom prst="rect">
            <a:avLst/>
          </a:prstGeom>
        </p:spPr>
      </p:pic>
      <p:sp>
        <p:nvSpPr>
          <p:cNvPr id="8" name="TextBox 7">
            <a:extLst>
              <a:ext uri="{FF2B5EF4-FFF2-40B4-BE49-F238E27FC236}">
                <a16:creationId xmlns:a16="http://schemas.microsoft.com/office/drawing/2014/main" id="{19E58FB6-BDCE-40AB-07AE-9CDA22F6874A}"/>
              </a:ext>
            </a:extLst>
          </p:cNvPr>
          <p:cNvSpPr txBox="1"/>
          <p:nvPr/>
        </p:nvSpPr>
        <p:spPr>
          <a:xfrm>
            <a:off x="619359" y="1680131"/>
            <a:ext cx="3515706" cy="2462213"/>
          </a:xfrm>
          <a:prstGeom prst="rect">
            <a:avLst/>
          </a:prstGeom>
          <a:noFill/>
        </p:spPr>
        <p:txBody>
          <a:bodyPr wrap="none" rtlCol="0">
            <a:spAutoFit/>
          </a:bodyPr>
          <a:lstStyle/>
          <a:p>
            <a:pPr marL="285750" indent="-285750">
              <a:lnSpc>
                <a:spcPct val="200000"/>
              </a:lnSpc>
              <a:buClr>
                <a:schemeClr val="bg1"/>
              </a:buClr>
              <a:buFont typeface="Arial" panose="020B0604020202020204" pitchFamily="34" charset="0"/>
              <a:buChar char="•"/>
            </a:pPr>
            <a:r>
              <a:rPr lang="en-US" dirty="0">
                <a:solidFill>
                  <a:schemeClr val="bg1"/>
                </a:solidFill>
              </a:rPr>
              <a:t>Top 20 artist with most songs in 2023</a:t>
            </a:r>
          </a:p>
          <a:p>
            <a:pPr marL="285750" indent="-285750">
              <a:lnSpc>
                <a:spcPct val="200000"/>
              </a:lnSpc>
              <a:buClr>
                <a:schemeClr val="bg1"/>
              </a:buClr>
              <a:buFont typeface="Arial" panose="020B0604020202020204" pitchFamily="34" charset="0"/>
              <a:buChar char="•"/>
            </a:pPr>
            <a:r>
              <a:rPr lang="en-US" dirty="0">
                <a:solidFill>
                  <a:schemeClr val="bg1"/>
                </a:solidFill>
              </a:rPr>
              <a:t>Top 20 songs based on stream counts</a:t>
            </a:r>
          </a:p>
          <a:p>
            <a:pPr marL="285750" indent="-285750">
              <a:lnSpc>
                <a:spcPct val="200000"/>
              </a:lnSpc>
              <a:buClr>
                <a:schemeClr val="bg1"/>
              </a:buClr>
              <a:buFont typeface="Arial" panose="020B0604020202020204" pitchFamily="34" charset="0"/>
              <a:buChar char="•"/>
            </a:pPr>
            <a:r>
              <a:rPr lang="en-US" dirty="0">
                <a:solidFill>
                  <a:schemeClr val="bg1"/>
                </a:solidFill>
              </a:rPr>
              <a:t>Audio feature analysis</a:t>
            </a:r>
          </a:p>
          <a:p>
            <a:pPr marL="285750" indent="-285750">
              <a:lnSpc>
                <a:spcPct val="200000"/>
              </a:lnSpc>
              <a:buClr>
                <a:schemeClr val="bg1"/>
              </a:buClr>
              <a:buFont typeface="Arial" panose="020B0604020202020204" pitchFamily="34" charset="0"/>
              <a:buChar char="•"/>
            </a:pPr>
            <a:r>
              <a:rPr lang="en-US" dirty="0">
                <a:solidFill>
                  <a:schemeClr val="bg1"/>
                </a:solidFill>
              </a:rPr>
              <a:t>Exploring beats per minute</a:t>
            </a:r>
          </a:p>
          <a:p>
            <a:pPr marL="285750" indent="-285750">
              <a:lnSpc>
                <a:spcPct val="200000"/>
              </a:lnSpc>
              <a:buClr>
                <a:schemeClr val="bg1"/>
              </a:buClr>
              <a:buFont typeface="Arial" panose="020B0604020202020204" pitchFamily="34" charset="0"/>
              <a:buChar char="•"/>
            </a:pPr>
            <a:r>
              <a:rPr lang="en-US" dirty="0">
                <a:solidFill>
                  <a:schemeClr val="bg1"/>
                </a:solidFill>
              </a:rPr>
              <a:t>Comparison across platforms</a:t>
            </a:r>
          </a:p>
          <a:p>
            <a:pPr marL="285750" indent="-285750">
              <a:buClr>
                <a:schemeClr val="bg1"/>
              </a:buClr>
              <a:buFont typeface="Arial" panose="020B0604020202020204" pitchFamily="34" charset="0"/>
              <a:buChar char="•"/>
            </a:pPr>
            <a:endParaRPr lang="en-US" dirty="0">
              <a:solidFill>
                <a:schemeClr val="bg1"/>
              </a:solidFill>
            </a:endParaRPr>
          </a:p>
        </p:txBody>
      </p:sp>
      <p:pic>
        <p:nvPicPr>
          <p:cNvPr id="9" name="Picture 8" descr="A close-up of a chart&#10;&#10;Description automatically generated">
            <a:extLst>
              <a:ext uri="{FF2B5EF4-FFF2-40B4-BE49-F238E27FC236}">
                <a16:creationId xmlns:a16="http://schemas.microsoft.com/office/drawing/2014/main" id="{A04BC6AE-8142-1B41-26D5-E5897F39EC6C}"/>
              </a:ext>
            </a:extLst>
          </p:cNvPr>
          <p:cNvPicPr>
            <a:picLocks noChangeAspect="1"/>
          </p:cNvPicPr>
          <p:nvPr/>
        </p:nvPicPr>
        <p:blipFill>
          <a:blip r:embed="rId4"/>
          <a:stretch>
            <a:fillRect/>
          </a:stretch>
        </p:blipFill>
        <p:spPr>
          <a:xfrm>
            <a:off x="4571975" y="1332432"/>
            <a:ext cx="2550298" cy="1954827"/>
          </a:xfrm>
          <a:prstGeom prst="rect">
            <a:avLst/>
          </a:prstGeom>
        </p:spPr>
      </p:pic>
    </p:spTree>
    <p:extLst>
      <p:ext uri="{BB962C8B-B14F-4D97-AF65-F5344CB8AC3E}">
        <p14:creationId xmlns:p14="http://schemas.microsoft.com/office/powerpoint/2010/main" val="1648852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CF6C-4344-85AB-4EC7-D76A03EAB713}"/>
              </a:ext>
            </a:extLst>
          </p:cNvPr>
          <p:cNvSpPr>
            <a:spLocks noGrp="1"/>
          </p:cNvSpPr>
          <p:nvPr>
            <p:ph type="title"/>
          </p:nvPr>
        </p:nvSpPr>
        <p:spPr>
          <a:xfrm>
            <a:off x="525988" y="378964"/>
            <a:ext cx="7720500" cy="580200"/>
          </a:xfrm>
        </p:spPr>
        <p:txBody>
          <a:bodyPr/>
          <a:lstStyle/>
          <a:p>
            <a:r>
              <a:rPr lang="en-US" b="1" dirty="0">
                <a:solidFill>
                  <a:srgbClr val="1DB954"/>
                </a:solidFill>
                <a:latin typeface="+mn-lt"/>
              </a:rPr>
              <a:t>Feature Engineering</a:t>
            </a:r>
            <a:endParaRPr lang="en-US" dirty="0"/>
          </a:p>
        </p:txBody>
      </p:sp>
      <p:sp>
        <p:nvSpPr>
          <p:cNvPr id="9" name="TextBox 8">
            <a:extLst>
              <a:ext uri="{FF2B5EF4-FFF2-40B4-BE49-F238E27FC236}">
                <a16:creationId xmlns:a16="http://schemas.microsoft.com/office/drawing/2014/main" id="{3582485E-B545-86C4-038B-C0753CD05FA5}"/>
              </a:ext>
            </a:extLst>
          </p:cNvPr>
          <p:cNvSpPr txBox="1"/>
          <p:nvPr/>
        </p:nvSpPr>
        <p:spPr>
          <a:xfrm>
            <a:off x="519113" y="1295400"/>
            <a:ext cx="8105774" cy="307777"/>
          </a:xfrm>
          <a:prstGeom prst="rect">
            <a:avLst/>
          </a:prstGeom>
          <a:noFill/>
        </p:spPr>
        <p:txBody>
          <a:bodyPr wrap="square" rtlCol="0">
            <a:spAutoFit/>
          </a:bodyPr>
          <a:lstStyle/>
          <a:p>
            <a:pPr>
              <a:buClr>
                <a:schemeClr val="bg1"/>
              </a:buClr>
            </a:pPr>
            <a:r>
              <a:rPr lang="en-US" sz="1400" dirty="0">
                <a:solidFill>
                  <a:schemeClr val="bg1"/>
                </a:solidFill>
                <a:latin typeface="+mn-lt"/>
              </a:rPr>
              <a:t>Following are some Feature </a:t>
            </a:r>
            <a:r>
              <a:rPr lang="en-US" sz="1400" dirty="0" err="1">
                <a:solidFill>
                  <a:schemeClr val="bg1"/>
                </a:solidFill>
                <a:latin typeface="+mn-lt"/>
              </a:rPr>
              <a:t>Engg</a:t>
            </a:r>
            <a:endParaRPr lang="en-US" dirty="0">
              <a:solidFill>
                <a:schemeClr val="bg1"/>
              </a:solidFill>
            </a:endParaRPr>
          </a:p>
        </p:txBody>
      </p:sp>
      <p:pic>
        <p:nvPicPr>
          <p:cNvPr id="11" name="Picture 10" descr="A pie chart with text on it&#10;&#10;Description automatically generated">
            <a:extLst>
              <a:ext uri="{FF2B5EF4-FFF2-40B4-BE49-F238E27FC236}">
                <a16:creationId xmlns:a16="http://schemas.microsoft.com/office/drawing/2014/main" id="{78E0CA8B-DDEB-85D1-C290-A58BBF5F6E9C}"/>
              </a:ext>
            </a:extLst>
          </p:cNvPr>
          <p:cNvPicPr>
            <a:picLocks noChangeAspect="1"/>
          </p:cNvPicPr>
          <p:nvPr/>
        </p:nvPicPr>
        <p:blipFill>
          <a:blip r:embed="rId2"/>
          <a:stretch>
            <a:fillRect/>
          </a:stretch>
        </p:blipFill>
        <p:spPr>
          <a:xfrm>
            <a:off x="4467224" y="1256673"/>
            <a:ext cx="3115656" cy="1728788"/>
          </a:xfrm>
          <a:prstGeom prst="rect">
            <a:avLst/>
          </a:prstGeom>
        </p:spPr>
      </p:pic>
      <p:sp>
        <p:nvSpPr>
          <p:cNvPr id="12" name="TextBox 11">
            <a:extLst>
              <a:ext uri="{FF2B5EF4-FFF2-40B4-BE49-F238E27FC236}">
                <a16:creationId xmlns:a16="http://schemas.microsoft.com/office/drawing/2014/main" id="{298E783E-FD41-A6F6-3639-E5D9034AC78D}"/>
              </a:ext>
            </a:extLst>
          </p:cNvPr>
          <p:cNvSpPr txBox="1"/>
          <p:nvPr/>
        </p:nvSpPr>
        <p:spPr>
          <a:xfrm>
            <a:off x="595313" y="1813290"/>
            <a:ext cx="3381376" cy="2179892"/>
          </a:xfrm>
          <a:prstGeom prst="rect">
            <a:avLst/>
          </a:prstGeom>
          <a:noFill/>
        </p:spPr>
        <p:txBody>
          <a:bodyPr wrap="square" rtlCol="0">
            <a:spAutoFit/>
          </a:bodyPr>
          <a:lstStyle/>
          <a:p>
            <a:pPr marL="285750" indent="-285750">
              <a:lnSpc>
                <a:spcPct val="200000"/>
              </a:lnSpc>
              <a:buClr>
                <a:schemeClr val="bg1"/>
              </a:buClr>
              <a:buFont typeface="Arial" panose="020B0604020202020204" pitchFamily="34" charset="0"/>
              <a:buChar char="•"/>
            </a:pPr>
            <a:r>
              <a:rPr lang="en-US" dirty="0">
                <a:solidFill>
                  <a:schemeClr val="bg1"/>
                </a:solidFill>
              </a:rPr>
              <a:t>Distribution of songs by Mode</a:t>
            </a:r>
          </a:p>
          <a:p>
            <a:pPr marL="285750" indent="-285750">
              <a:lnSpc>
                <a:spcPct val="200000"/>
              </a:lnSpc>
              <a:buClr>
                <a:schemeClr val="bg1"/>
              </a:buClr>
              <a:buFont typeface="Arial" panose="020B0604020202020204" pitchFamily="34" charset="0"/>
              <a:buChar char="•"/>
            </a:pPr>
            <a:r>
              <a:rPr lang="en-US" dirty="0">
                <a:solidFill>
                  <a:schemeClr val="bg1"/>
                </a:solidFill>
              </a:rPr>
              <a:t>Collaboration of artists for songs</a:t>
            </a:r>
          </a:p>
          <a:p>
            <a:pPr marL="285750" indent="-285750">
              <a:lnSpc>
                <a:spcPct val="200000"/>
              </a:lnSpc>
              <a:buClr>
                <a:schemeClr val="bg1"/>
              </a:buClr>
              <a:buFont typeface="Arial" panose="020B0604020202020204" pitchFamily="34" charset="0"/>
              <a:buChar char="•"/>
            </a:pPr>
            <a:r>
              <a:rPr lang="en-US" dirty="0">
                <a:solidFill>
                  <a:schemeClr val="bg1"/>
                </a:solidFill>
              </a:rPr>
              <a:t>Top 5 most stream song artist collab</a:t>
            </a:r>
          </a:p>
          <a:p>
            <a:pPr marL="285750" indent="-285750">
              <a:lnSpc>
                <a:spcPct val="200000"/>
              </a:lnSpc>
              <a:buClr>
                <a:schemeClr val="bg1"/>
              </a:buClr>
              <a:buFont typeface="Arial" panose="020B0604020202020204" pitchFamily="34" charset="0"/>
              <a:buChar char="•"/>
            </a:pPr>
            <a:r>
              <a:rPr lang="en-US" dirty="0">
                <a:solidFill>
                  <a:schemeClr val="bg1"/>
                </a:solidFill>
              </a:rPr>
              <a:t>Number of songs released by year</a:t>
            </a:r>
          </a:p>
          <a:p>
            <a:pPr marL="285750" indent="-285750">
              <a:lnSpc>
                <a:spcPct val="200000"/>
              </a:lnSpc>
              <a:buClr>
                <a:schemeClr val="bg1"/>
              </a:buClr>
              <a:buFont typeface="Arial" panose="020B0604020202020204" pitchFamily="34" charset="0"/>
              <a:buChar char="•"/>
            </a:pPr>
            <a:r>
              <a:rPr lang="en-US" dirty="0">
                <a:solidFill>
                  <a:schemeClr val="bg1"/>
                </a:solidFill>
              </a:rPr>
              <a:t>Popularity based on streams</a:t>
            </a:r>
            <a:endParaRPr lang="en-US" dirty="0"/>
          </a:p>
        </p:txBody>
      </p:sp>
      <p:pic>
        <p:nvPicPr>
          <p:cNvPr id="3" name="Picture 2" descr="Logo&#10;&#10;Description automatically generated">
            <a:extLst>
              <a:ext uri="{FF2B5EF4-FFF2-40B4-BE49-F238E27FC236}">
                <a16:creationId xmlns:a16="http://schemas.microsoft.com/office/drawing/2014/main" id="{1B960CDE-BD9B-6791-AF68-37BF346424A6}"/>
              </a:ext>
            </a:extLst>
          </p:cNvPr>
          <p:cNvPicPr>
            <a:picLocks noChangeAspect="1"/>
          </p:cNvPicPr>
          <p:nvPr/>
        </p:nvPicPr>
        <p:blipFill>
          <a:blip r:embed="rId3"/>
          <a:stretch>
            <a:fillRect/>
          </a:stretch>
        </p:blipFill>
        <p:spPr>
          <a:xfrm>
            <a:off x="7582880" y="81455"/>
            <a:ext cx="1561120" cy="404320"/>
          </a:xfrm>
          <a:prstGeom prst="rect">
            <a:avLst/>
          </a:prstGeom>
        </p:spPr>
      </p:pic>
      <p:pic>
        <p:nvPicPr>
          <p:cNvPr id="13" name="Picture 12" descr="A graph of blue squares&#10;&#10;Description automatically generated with medium confidence">
            <a:extLst>
              <a:ext uri="{FF2B5EF4-FFF2-40B4-BE49-F238E27FC236}">
                <a16:creationId xmlns:a16="http://schemas.microsoft.com/office/drawing/2014/main" id="{01C70FF3-632E-9559-3BC1-8E395A261E1A}"/>
              </a:ext>
            </a:extLst>
          </p:cNvPr>
          <p:cNvPicPr>
            <a:picLocks noChangeAspect="1"/>
          </p:cNvPicPr>
          <p:nvPr/>
        </p:nvPicPr>
        <p:blipFill>
          <a:blip r:embed="rId4"/>
          <a:stretch>
            <a:fillRect/>
          </a:stretch>
        </p:blipFill>
        <p:spPr>
          <a:xfrm>
            <a:off x="4467224" y="3130570"/>
            <a:ext cx="3990976" cy="1790128"/>
          </a:xfrm>
          <a:prstGeom prst="rect">
            <a:avLst/>
          </a:prstGeom>
        </p:spPr>
      </p:pic>
    </p:spTree>
    <p:extLst>
      <p:ext uri="{BB962C8B-B14F-4D97-AF65-F5344CB8AC3E}">
        <p14:creationId xmlns:p14="http://schemas.microsoft.com/office/powerpoint/2010/main" val="403715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441"/>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1A11E4DD-B7A2-0200-EDD9-FCE0E53B54FE}"/>
              </a:ext>
            </a:extLst>
          </p:cNvPr>
          <p:cNvPicPr>
            <a:picLocks noChangeAspect="1"/>
          </p:cNvPicPr>
          <p:nvPr/>
        </p:nvPicPr>
        <p:blipFill>
          <a:blip r:embed="rId3"/>
          <a:stretch>
            <a:fillRect/>
          </a:stretch>
        </p:blipFill>
        <p:spPr>
          <a:xfrm>
            <a:off x="7582880" y="81455"/>
            <a:ext cx="1561120" cy="404320"/>
          </a:xfrm>
          <a:prstGeom prst="rect">
            <a:avLst/>
          </a:prstGeom>
        </p:spPr>
      </p:pic>
      <p:sp>
        <p:nvSpPr>
          <p:cNvPr id="8" name="TextBox 7">
            <a:extLst>
              <a:ext uri="{FF2B5EF4-FFF2-40B4-BE49-F238E27FC236}">
                <a16:creationId xmlns:a16="http://schemas.microsoft.com/office/drawing/2014/main" id="{F7F34F9A-4CBD-3545-42E4-64258B10C25F}"/>
              </a:ext>
            </a:extLst>
          </p:cNvPr>
          <p:cNvSpPr txBox="1"/>
          <p:nvPr/>
        </p:nvSpPr>
        <p:spPr>
          <a:xfrm>
            <a:off x="447674" y="1398687"/>
            <a:ext cx="8220076" cy="3724096"/>
          </a:xfrm>
          <a:prstGeom prst="rect">
            <a:avLst/>
          </a:prstGeom>
          <a:noFill/>
        </p:spPr>
        <p:txBody>
          <a:bodyPr wrap="square">
            <a:spAutoFit/>
          </a:bodyPr>
          <a:lstStyle/>
          <a:p>
            <a:r>
              <a:rPr lang="en-US" dirty="0">
                <a:solidFill>
                  <a:schemeClr val="bg1"/>
                </a:solidFill>
                <a:latin typeface="+mn-lt"/>
              </a:rPr>
              <a:t>Models developed:</a:t>
            </a:r>
          </a:p>
          <a:p>
            <a:endParaRPr lang="en-US" dirty="0">
              <a:solidFill>
                <a:schemeClr val="bg1"/>
              </a:solidFill>
              <a:latin typeface="+mn-lt"/>
            </a:endParaRPr>
          </a:p>
          <a:p>
            <a:pPr marL="285750" indent="-285750">
              <a:buClr>
                <a:schemeClr val="bg1"/>
              </a:buClr>
              <a:buFont typeface="Arial" panose="020B0604020202020204" pitchFamily="34" charset="0"/>
              <a:buChar char="•"/>
            </a:pPr>
            <a:r>
              <a:rPr lang="en-US" dirty="0">
                <a:solidFill>
                  <a:schemeClr val="bg1"/>
                </a:solidFill>
                <a:latin typeface="+mn-lt"/>
              </a:rPr>
              <a:t>Random Forest</a:t>
            </a:r>
            <a:r>
              <a:rPr lang="en-US" sz="1200" dirty="0">
                <a:solidFill>
                  <a:schemeClr val="bg1"/>
                </a:solidFill>
                <a:latin typeface="+mn-lt"/>
              </a:rPr>
              <a:t>:</a:t>
            </a:r>
            <a:r>
              <a:rPr lang="en-US" sz="1200" dirty="0">
                <a:effectLst/>
                <a:latin typeface="+mn-lt"/>
                <a:ea typeface="Calibri" panose="020F0502020204030204" pitchFamily="34" charset="0"/>
                <a:cs typeface="Times New Roman" panose="02020603050405020304" pitchFamily="18" charset="0"/>
              </a:rPr>
              <a:t> </a:t>
            </a:r>
            <a:r>
              <a:rPr lang="en-US" sz="1200" dirty="0">
                <a:solidFill>
                  <a:schemeClr val="bg1"/>
                </a:solidFill>
                <a:effectLst/>
                <a:latin typeface="+mn-lt"/>
                <a:ea typeface="Calibri" panose="020F0502020204030204" pitchFamily="34" charset="0"/>
                <a:cs typeface="Times New Roman" panose="02020603050405020304" pitchFamily="18" charset="0"/>
              </a:rPr>
              <a:t>A machine learning ensemble method that constructs multiple decision trees during training and outputs the mode of the classes (classification) or the mean prediction (regression) of the individual trees</a:t>
            </a: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chemeClr val="bg1"/>
                </a:solidFill>
                <a:effectLst/>
                <a:latin typeface="+mn-lt"/>
                <a:ea typeface="Calibri" panose="020F0502020204030204" pitchFamily="34" charset="0"/>
                <a:cs typeface="Times New Roman" panose="02020603050405020304" pitchFamily="18" charset="0"/>
              </a:rPr>
              <a:t>       Score: Mean Squared error: </a:t>
            </a:r>
            <a:r>
              <a:rPr lang="en-US" sz="1100" dirty="0">
                <a:solidFill>
                  <a:schemeClr val="bg1"/>
                </a:solidFill>
                <a:effectLst/>
                <a:latin typeface="+mn-lt"/>
                <a:ea typeface="Times New Roman" panose="02020603050405020304" pitchFamily="18" charset="0"/>
              </a:rPr>
              <a:t>58221514410516128.00</a:t>
            </a:r>
            <a:r>
              <a:rPr lang="en-US" sz="1100" dirty="0">
                <a:solidFill>
                  <a:schemeClr val="bg1"/>
                </a:solidFill>
                <a:effectLst/>
                <a:latin typeface="+mn-lt"/>
              </a:rPr>
              <a:t> </a:t>
            </a: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dirty="0">
                <a:solidFill>
                  <a:schemeClr val="bg1"/>
                </a:solidFill>
                <a:latin typeface="+mn-lt"/>
                <a:ea typeface="Calibri" panose="020F0502020204030204" pitchFamily="34" charset="0"/>
                <a:cs typeface="Times New Roman" panose="02020603050405020304" pitchFamily="18" charset="0"/>
              </a:rPr>
              <a:t>                     R-squared: 0.78</a:t>
            </a: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100" dirty="0">
              <a:solidFill>
                <a:schemeClr val="bg1"/>
              </a:solidFill>
              <a:effectLst/>
              <a:latin typeface="+mn-lt"/>
              <a:ea typeface="Calibri" panose="020F0502020204030204" pitchFamily="34" charset="0"/>
              <a:cs typeface="Times New Roman" panose="02020603050405020304" pitchFamily="18" charset="0"/>
            </a:endParaRPr>
          </a:p>
          <a:p>
            <a:pPr marL="285750" indent="-285750">
              <a:buClr>
                <a:schemeClr val="bg1"/>
              </a:buClr>
              <a:buFont typeface="Arial" panose="020B0604020202020204" pitchFamily="34" charset="0"/>
              <a:buChar char="•"/>
            </a:pPr>
            <a:r>
              <a:rPr lang="en-US" dirty="0">
                <a:solidFill>
                  <a:schemeClr val="bg1"/>
                </a:solidFill>
              </a:rPr>
              <a:t>Gradient Boosting: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a:solidFill>
                  <a:schemeClr val="bg1"/>
                </a:solidFill>
                <a:effectLst/>
                <a:latin typeface="+mn-lt"/>
                <a:ea typeface="Calibri" panose="020F0502020204030204" pitchFamily="34" charset="0"/>
                <a:cs typeface="Times New Roman" panose="02020603050405020304" pitchFamily="18" charset="0"/>
              </a:rPr>
              <a:t>A technique that builds a sequence of decision trees where each tree corrects the errors of the previous one, optimizing a differentiable loss function.</a:t>
            </a: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chemeClr val="bg1"/>
                </a:solidFill>
                <a:latin typeface="+mn-lt"/>
                <a:ea typeface="Calibri" panose="020F0502020204030204" pitchFamily="34" charset="0"/>
                <a:cs typeface="Times New Roman" panose="02020603050405020304" pitchFamily="18" charset="0"/>
              </a:rPr>
              <a:t>       </a:t>
            </a:r>
            <a:r>
              <a:rPr lang="en-US" sz="1200" dirty="0">
                <a:solidFill>
                  <a:schemeClr val="bg1"/>
                </a:solidFill>
                <a:effectLst/>
                <a:latin typeface="+mn-lt"/>
                <a:ea typeface="Calibri" panose="020F0502020204030204" pitchFamily="34" charset="0"/>
                <a:cs typeface="Times New Roman" panose="02020603050405020304" pitchFamily="18" charset="0"/>
              </a:rPr>
              <a:t>Score: Mean Squared error</a:t>
            </a:r>
            <a:r>
              <a:rPr lang="en-US" sz="1400" dirty="0">
                <a:solidFill>
                  <a:schemeClr val="bg1"/>
                </a:solidFill>
                <a:effectLst/>
                <a:latin typeface="+mn-lt"/>
                <a:ea typeface="Calibri" panose="020F0502020204030204" pitchFamily="34" charset="0"/>
                <a:cs typeface="Times New Roman" panose="02020603050405020304" pitchFamily="18" charset="0"/>
              </a:rPr>
              <a:t>: </a:t>
            </a:r>
            <a:r>
              <a:rPr lang="en-US" sz="1100" dirty="0">
                <a:solidFill>
                  <a:schemeClr val="bg1"/>
                </a:solidFill>
                <a:effectLst/>
                <a:latin typeface="+mn-lt"/>
                <a:ea typeface="Calibri" panose="020F0502020204030204" pitchFamily="34" charset="0"/>
                <a:cs typeface="Times New Roman" panose="02020603050405020304" pitchFamily="18" charset="0"/>
              </a:rPr>
              <a:t>59819282177984728.00</a:t>
            </a:r>
            <a:r>
              <a:rPr lang="en-US" sz="1600" dirty="0">
                <a:solidFill>
                  <a:schemeClr val="bg1"/>
                </a:solidFill>
                <a:effectLst/>
              </a:rPr>
              <a:t> </a:t>
            </a:r>
            <a:r>
              <a:rPr lang="en-US" sz="1200" dirty="0">
                <a:solidFill>
                  <a:schemeClr val="bg1"/>
                </a:solidFill>
                <a:effectLst/>
                <a:latin typeface="+mn-lt"/>
              </a:rPr>
              <a:t> </a:t>
            </a: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chemeClr val="bg1"/>
                </a:solidFill>
                <a:latin typeface="+mn-lt"/>
                <a:ea typeface="Calibri" panose="020F0502020204030204" pitchFamily="34" charset="0"/>
                <a:cs typeface="Times New Roman" panose="02020603050405020304" pitchFamily="18" charset="0"/>
              </a:rPr>
              <a:t>                     R-squared: 0.77</a:t>
            </a:r>
          </a:p>
          <a:p>
            <a:pPr>
              <a:buClr>
                <a:schemeClr val="bg1"/>
              </a:buClr>
            </a:pPr>
            <a:endParaRPr lang="en-US" sz="1200" dirty="0">
              <a:solidFill>
                <a:schemeClr val="bg1"/>
              </a:solidFill>
              <a:effectLst/>
              <a:latin typeface="+mn-lt"/>
              <a:ea typeface="Calibri" panose="020F0502020204030204" pitchFamily="34" charset="0"/>
              <a:cs typeface="Times New Roman" panose="02020603050405020304" pitchFamily="18" charset="0"/>
            </a:endParaRPr>
          </a:p>
          <a:p>
            <a:pPr>
              <a:buClr>
                <a:schemeClr val="bg1"/>
              </a:buClr>
            </a:pPr>
            <a:endParaRPr lang="en-US" sz="1200" dirty="0">
              <a:solidFill>
                <a:schemeClr val="bg1"/>
              </a:solidFill>
              <a:effectLst/>
              <a:latin typeface="+mn-lt"/>
              <a:ea typeface="Calibri" panose="020F0502020204030204" pitchFamily="34" charset="0"/>
              <a:cs typeface="Times New Roman" panose="02020603050405020304" pitchFamily="18" charset="0"/>
            </a:endParaRPr>
          </a:p>
          <a:p>
            <a:pPr marL="285750" indent="-285750">
              <a:buClr>
                <a:schemeClr val="bg1"/>
              </a:buClr>
              <a:buFont typeface="Arial" panose="020B0604020202020204" pitchFamily="34" charset="0"/>
              <a:buChar char="•"/>
            </a:pPr>
            <a:r>
              <a:rPr lang="en-US" dirty="0">
                <a:solidFill>
                  <a:schemeClr val="bg1"/>
                </a:solidFill>
                <a:latin typeface="+mn-lt"/>
                <a:cs typeface="Times New Roman" panose="02020603050405020304" pitchFamily="18" charset="0"/>
              </a:rPr>
              <a:t>K-Nearest Neighbors</a:t>
            </a:r>
            <a:r>
              <a:rPr lang="en-US" sz="1200" dirty="0">
                <a:solidFill>
                  <a:schemeClr val="bg1"/>
                </a:solidFill>
                <a:latin typeface="+mn-lt"/>
                <a:cs typeface="Times New Roman" panose="02020603050405020304" pitchFamily="18" charset="0"/>
              </a:rPr>
              <a:t>: </a:t>
            </a:r>
            <a:r>
              <a:rPr lang="en-US" sz="1200" dirty="0">
                <a:solidFill>
                  <a:schemeClr val="bg1"/>
                </a:solidFill>
                <a:effectLst/>
                <a:latin typeface="+mn-lt"/>
                <a:ea typeface="Calibri" panose="020F0502020204030204" pitchFamily="34" charset="0"/>
                <a:cs typeface="Times New Roman" panose="02020603050405020304" pitchFamily="18" charset="0"/>
              </a:rPr>
              <a:t>A non-parametric, instance-based learning algorithm that classifies new data points based on the majority class among their k nearest neighbors in the feature space.</a:t>
            </a: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chemeClr val="bg1"/>
                </a:solidFill>
                <a:latin typeface="+mn-lt"/>
                <a:ea typeface="Calibri" panose="020F0502020204030204" pitchFamily="34" charset="0"/>
                <a:cs typeface="Times New Roman" panose="02020603050405020304" pitchFamily="18" charset="0"/>
              </a:rPr>
              <a:t>       </a:t>
            </a:r>
            <a:r>
              <a:rPr lang="en-US" sz="1200" dirty="0">
                <a:solidFill>
                  <a:schemeClr val="bg1"/>
                </a:solidFill>
                <a:effectLst/>
                <a:latin typeface="+mn-lt"/>
                <a:ea typeface="Calibri" panose="020F0502020204030204" pitchFamily="34" charset="0"/>
                <a:cs typeface="Times New Roman" panose="02020603050405020304" pitchFamily="18" charset="0"/>
              </a:rPr>
              <a:t>Score: Mean Squared error</a:t>
            </a:r>
            <a:r>
              <a:rPr lang="en-US" sz="1400" dirty="0">
                <a:solidFill>
                  <a:schemeClr val="bg1"/>
                </a:solidFill>
                <a:effectLst/>
                <a:latin typeface="+mn-lt"/>
                <a:ea typeface="Calibri" panose="020F0502020204030204" pitchFamily="34" charset="0"/>
                <a:cs typeface="Times New Roman" panose="02020603050405020304" pitchFamily="18" charset="0"/>
              </a:rPr>
              <a:t>: </a:t>
            </a:r>
            <a:r>
              <a:rPr lang="en-US" sz="1100" dirty="0">
                <a:solidFill>
                  <a:schemeClr val="bg1"/>
                </a:solidFill>
                <a:latin typeface="+mn-lt"/>
              </a:rPr>
              <a:t>111315473752314656.00</a:t>
            </a:r>
            <a:r>
              <a:rPr lang="en-US" sz="1100" dirty="0">
                <a:solidFill>
                  <a:schemeClr val="bg1"/>
                </a:solidFill>
                <a:effectLst/>
                <a:latin typeface="+mn-lt"/>
              </a:rPr>
              <a:t>  </a:t>
            </a: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chemeClr val="bg1"/>
                </a:solidFill>
                <a:latin typeface="+mn-lt"/>
                <a:ea typeface="Calibri" panose="020F0502020204030204" pitchFamily="34" charset="0"/>
                <a:cs typeface="Times New Roman" panose="02020603050405020304" pitchFamily="18" charset="0"/>
              </a:rPr>
              <a:t>                  R-squared: 0.57</a:t>
            </a:r>
            <a:endParaRPr lang="en-US" sz="1200" dirty="0">
              <a:solidFill>
                <a:schemeClr val="bg1"/>
              </a:solidFill>
              <a:effectLst/>
              <a:latin typeface="+mn-lt"/>
              <a:ea typeface="Calibri" panose="020F0502020204030204" pitchFamily="34" charset="0"/>
              <a:cs typeface="Times New Roman" panose="02020603050405020304" pitchFamily="18" charset="0"/>
            </a:endParaRPr>
          </a:p>
          <a:p>
            <a:pPr marL="285750" indent="-285750">
              <a:buClr>
                <a:schemeClr val="bg1"/>
              </a:buClr>
              <a:buFont typeface="Arial" panose="020B0604020202020204" pitchFamily="34" charset="0"/>
              <a:buChar char="•"/>
            </a:pPr>
            <a:endParaRPr lang="en-US" sz="1200" dirty="0">
              <a:solidFill>
                <a:schemeClr val="bg1"/>
              </a:solidFill>
              <a:latin typeface="+mn-lt"/>
            </a:endParaRPr>
          </a:p>
        </p:txBody>
      </p:sp>
      <p:sp>
        <p:nvSpPr>
          <p:cNvPr id="10" name="TextBox 9">
            <a:extLst>
              <a:ext uri="{FF2B5EF4-FFF2-40B4-BE49-F238E27FC236}">
                <a16:creationId xmlns:a16="http://schemas.microsoft.com/office/drawing/2014/main" id="{7F38C1DE-3952-0748-5D6F-A51437E35D6B}"/>
              </a:ext>
            </a:extLst>
          </p:cNvPr>
          <p:cNvSpPr txBox="1"/>
          <p:nvPr/>
        </p:nvSpPr>
        <p:spPr>
          <a:xfrm>
            <a:off x="371474" y="485775"/>
            <a:ext cx="5934075" cy="707886"/>
          </a:xfrm>
          <a:prstGeom prst="rect">
            <a:avLst/>
          </a:prstGeom>
          <a:noFill/>
        </p:spPr>
        <p:txBody>
          <a:bodyPr wrap="square">
            <a:spAutoFit/>
          </a:bodyPr>
          <a:lstStyle/>
          <a:p>
            <a:r>
              <a:rPr lang="en-US" sz="4000" b="1" dirty="0">
                <a:solidFill>
                  <a:srgbClr val="1DB954"/>
                </a:solidFill>
              </a:rPr>
              <a:t>Model Development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179"/>
        <p:cNvGrpSpPr/>
        <p:nvPr/>
      </p:nvGrpSpPr>
      <p:grpSpPr>
        <a:xfrm>
          <a:off x="0" y="0"/>
          <a:ext cx="0" cy="0"/>
          <a:chOff x="0" y="0"/>
          <a:chExt cx="0" cy="0"/>
        </a:xfrm>
      </p:grpSpPr>
      <p:sp>
        <p:nvSpPr>
          <p:cNvPr id="180" name="Google Shape;180;p39"/>
          <p:cNvSpPr txBox="1">
            <a:spLocks noGrp="1"/>
          </p:cNvSpPr>
          <p:nvPr>
            <p:ph type="title"/>
          </p:nvPr>
        </p:nvSpPr>
        <p:spPr>
          <a:xfrm>
            <a:off x="711725" y="346300"/>
            <a:ext cx="7720500" cy="5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DB954"/>
                </a:solidFill>
                <a:latin typeface="Gotham" pitchFamily="2" charset="77"/>
              </a:rPr>
              <a:t>Comparison Plot</a:t>
            </a:r>
            <a:endParaRPr b="1" dirty="0">
              <a:solidFill>
                <a:srgbClr val="1DB954"/>
              </a:solidFill>
              <a:latin typeface="Gotham" pitchFamily="2" charset="77"/>
            </a:endParaRPr>
          </a:p>
        </p:txBody>
      </p:sp>
      <p:sp>
        <p:nvSpPr>
          <p:cNvPr id="181" name="Google Shape;181;p39"/>
          <p:cNvSpPr txBox="1">
            <a:spLocks noGrp="1"/>
          </p:cNvSpPr>
          <p:nvPr>
            <p:ph type="body" idx="1"/>
          </p:nvPr>
        </p:nvSpPr>
        <p:spPr>
          <a:xfrm>
            <a:off x="711725" y="1251350"/>
            <a:ext cx="7720500" cy="33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sz="2400" dirty="0">
              <a:latin typeface="Gotham Light" pitchFamily="2" charset="77"/>
            </a:endParaRPr>
          </a:p>
          <a:p>
            <a:pPr marL="0" lvl="0" indent="0" algn="l" rtl="0">
              <a:spcBef>
                <a:spcPts val="0"/>
              </a:spcBef>
              <a:spcAft>
                <a:spcPts val="0"/>
              </a:spcAft>
              <a:buClr>
                <a:schemeClr val="dk1"/>
              </a:buClr>
              <a:buSzPts val="1100"/>
              <a:buFont typeface="Arial"/>
              <a:buNone/>
            </a:pPr>
            <a:endParaRPr lang="en-US" sz="2400" dirty="0">
              <a:latin typeface="Gotham Light" pitchFamily="2" charset="77"/>
            </a:endParaRPr>
          </a:p>
          <a:p>
            <a:pPr marL="0" lvl="0" indent="0" algn="l" rtl="0">
              <a:spcBef>
                <a:spcPts val="0"/>
              </a:spcBef>
              <a:spcAft>
                <a:spcPts val="0"/>
              </a:spcAft>
              <a:buClr>
                <a:schemeClr val="dk1"/>
              </a:buClr>
              <a:buSzPts val="1100"/>
              <a:buFont typeface="Arial"/>
              <a:buNone/>
            </a:pPr>
            <a:endParaRPr lang="en-US" sz="2400" dirty="0">
              <a:latin typeface="Gotham Light" pitchFamily="2" charset="77"/>
            </a:endParaRPr>
          </a:p>
          <a:p>
            <a:pPr marL="0" lvl="0" indent="0" algn="l" rtl="0">
              <a:spcBef>
                <a:spcPts val="0"/>
              </a:spcBef>
              <a:spcAft>
                <a:spcPts val="0"/>
              </a:spcAft>
              <a:buClr>
                <a:schemeClr val="dk1"/>
              </a:buClr>
              <a:buSzPts val="1100"/>
              <a:buFont typeface="Arial"/>
              <a:buNone/>
            </a:pPr>
            <a:endParaRPr lang="en-US" sz="2400" dirty="0">
              <a:latin typeface="Gotham Light" pitchFamily="2" charset="77"/>
            </a:endParaRPr>
          </a:p>
          <a:p>
            <a:pPr marL="0" lvl="0" indent="0" algn="l" rtl="0">
              <a:spcBef>
                <a:spcPts val="0"/>
              </a:spcBef>
              <a:spcAft>
                <a:spcPts val="0"/>
              </a:spcAft>
              <a:buClr>
                <a:schemeClr val="dk1"/>
              </a:buClr>
              <a:buSzPts val="1100"/>
              <a:buFont typeface="Arial"/>
              <a:buNone/>
            </a:pPr>
            <a:endParaRPr lang="en-US" sz="2400" dirty="0">
              <a:latin typeface="Gotham Light" pitchFamily="2" charset="77"/>
            </a:endParaRPr>
          </a:p>
          <a:p>
            <a:pPr marL="0" lvl="0" indent="0" algn="l" rtl="0">
              <a:spcBef>
                <a:spcPts val="0"/>
              </a:spcBef>
              <a:spcAft>
                <a:spcPts val="0"/>
              </a:spcAft>
              <a:buClr>
                <a:schemeClr val="dk1"/>
              </a:buClr>
              <a:buSzPts val="1100"/>
              <a:buFont typeface="Arial"/>
              <a:buNone/>
            </a:pPr>
            <a:endParaRPr lang="en-US" sz="2400" dirty="0">
              <a:latin typeface="Gotham Light" pitchFamily="2" charset="77"/>
            </a:endParaRPr>
          </a:p>
          <a:p>
            <a:pPr marL="0" lvl="0" indent="0" algn="l" rtl="0">
              <a:spcBef>
                <a:spcPts val="0"/>
              </a:spcBef>
              <a:spcAft>
                <a:spcPts val="0"/>
              </a:spcAft>
              <a:buClr>
                <a:schemeClr val="dk1"/>
              </a:buClr>
              <a:buSzPts val="1100"/>
              <a:buFont typeface="Arial"/>
              <a:buNone/>
            </a:pPr>
            <a:endParaRPr lang="en-US" sz="2400" dirty="0">
              <a:latin typeface="Gotham Light" pitchFamily="2" charset="77"/>
            </a:endParaRPr>
          </a:p>
          <a:p>
            <a:pPr marL="0" lvl="0" indent="0" algn="l" rtl="0">
              <a:spcBef>
                <a:spcPts val="0"/>
              </a:spcBef>
              <a:spcAft>
                <a:spcPts val="0"/>
              </a:spcAft>
              <a:buClr>
                <a:schemeClr val="dk1"/>
              </a:buClr>
              <a:buSzPts val="1100"/>
              <a:buFont typeface="Arial"/>
              <a:buNone/>
            </a:pPr>
            <a:endParaRPr lang="en-US" sz="2400" dirty="0">
              <a:latin typeface="Gotham Light" pitchFamily="2" charset="77"/>
            </a:endParaRPr>
          </a:p>
        </p:txBody>
      </p:sp>
      <p:pic>
        <p:nvPicPr>
          <p:cNvPr id="2" name="Picture 1" descr="Logo&#10;&#10;Description automatically generated">
            <a:extLst>
              <a:ext uri="{FF2B5EF4-FFF2-40B4-BE49-F238E27FC236}">
                <a16:creationId xmlns:a16="http://schemas.microsoft.com/office/drawing/2014/main" id="{13C3358B-A06C-864B-D39C-220E7DD0CB0C}"/>
              </a:ext>
            </a:extLst>
          </p:cNvPr>
          <p:cNvPicPr>
            <a:picLocks noChangeAspect="1"/>
          </p:cNvPicPr>
          <p:nvPr/>
        </p:nvPicPr>
        <p:blipFill>
          <a:blip r:embed="rId3"/>
          <a:stretch>
            <a:fillRect/>
          </a:stretch>
        </p:blipFill>
        <p:spPr>
          <a:xfrm>
            <a:off x="7582880" y="81455"/>
            <a:ext cx="1561120" cy="404320"/>
          </a:xfrm>
          <a:prstGeom prst="rect">
            <a:avLst/>
          </a:prstGeom>
        </p:spPr>
      </p:pic>
      <p:pic>
        <p:nvPicPr>
          <p:cNvPr id="4" name="Picture 3" descr="A graph showing a number of blue rectangular bars&#10;&#10;Description automatically generated with medium confidence">
            <a:extLst>
              <a:ext uri="{FF2B5EF4-FFF2-40B4-BE49-F238E27FC236}">
                <a16:creationId xmlns:a16="http://schemas.microsoft.com/office/drawing/2014/main" id="{583EE67B-33C1-0F00-3A96-8540755FA5E9}"/>
              </a:ext>
            </a:extLst>
          </p:cNvPr>
          <p:cNvPicPr>
            <a:picLocks noChangeAspect="1"/>
          </p:cNvPicPr>
          <p:nvPr/>
        </p:nvPicPr>
        <p:blipFill>
          <a:blip r:embed="rId4"/>
          <a:stretch>
            <a:fillRect/>
          </a:stretch>
        </p:blipFill>
        <p:spPr>
          <a:xfrm>
            <a:off x="1726566" y="1576200"/>
            <a:ext cx="5138718" cy="3317400"/>
          </a:xfrm>
          <a:prstGeom prst="rect">
            <a:avLst/>
          </a:prstGeom>
        </p:spPr>
      </p:pic>
      <p:sp>
        <p:nvSpPr>
          <p:cNvPr id="5" name="TextBox 4">
            <a:extLst>
              <a:ext uri="{FF2B5EF4-FFF2-40B4-BE49-F238E27FC236}">
                <a16:creationId xmlns:a16="http://schemas.microsoft.com/office/drawing/2014/main" id="{15F96795-E431-A554-48FA-195C4E6399D3}"/>
              </a:ext>
            </a:extLst>
          </p:cNvPr>
          <p:cNvSpPr txBox="1"/>
          <p:nvPr/>
        </p:nvSpPr>
        <p:spPr>
          <a:xfrm>
            <a:off x="819150" y="1191345"/>
            <a:ext cx="2767104" cy="276999"/>
          </a:xfrm>
          <a:prstGeom prst="rect">
            <a:avLst/>
          </a:prstGeom>
          <a:noFill/>
        </p:spPr>
        <p:txBody>
          <a:bodyPr wrap="none" rtlCol="0">
            <a:spAutoFit/>
          </a:bodyPr>
          <a:lstStyle/>
          <a:p>
            <a:r>
              <a:rPr lang="en-US" sz="1200" dirty="0">
                <a:solidFill>
                  <a:schemeClr val="bg1"/>
                </a:solidFill>
              </a:rPr>
              <a:t>Comparison between different models</a:t>
            </a:r>
          </a:p>
        </p:txBody>
      </p:sp>
    </p:spTree>
    <p:extLst>
      <p:ext uri="{BB962C8B-B14F-4D97-AF65-F5344CB8AC3E}">
        <p14:creationId xmlns:p14="http://schemas.microsoft.com/office/powerpoint/2010/main" val="1126676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179"/>
        <p:cNvGrpSpPr/>
        <p:nvPr/>
      </p:nvGrpSpPr>
      <p:grpSpPr>
        <a:xfrm>
          <a:off x="0" y="0"/>
          <a:ext cx="0" cy="0"/>
          <a:chOff x="0" y="0"/>
          <a:chExt cx="0" cy="0"/>
        </a:xfrm>
      </p:grpSpPr>
      <p:sp>
        <p:nvSpPr>
          <p:cNvPr id="180" name="Google Shape;180;p39"/>
          <p:cNvSpPr txBox="1">
            <a:spLocks noGrp="1"/>
          </p:cNvSpPr>
          <p:nvPr>
            <p:ph type="title"/>
          </p:nvPr>
        </p:nvSpPr>
        <p:spPr>
          <a:xfrm>
            <a:off x="711725" y="346300"/>
            <a:ext cx="7720500" cy="5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DB954"/>
                </a:solidFill>
                <a:latin typeface="Gotham" pitchFamily="2" charset="77"/>
              </a:rPr>
              <a:t>Conclusion</a:t>
            </a:r>
            <a:endParaRPr b="1" dirty="0">
              <a:solidFill>
                <a:srgbClr val="1DB954"/>
              </a:solidFill>
              <a:latin typeface="Gotham" pitchFamily="2" charset="77"/>
            </a:endParaRPr>
          </a:p>
        </p:txBody>
      </p:sp>
      <p:sp>
        <p:nvSpPr>
          <p:cNvPr id="181" name="Google Shape;181;p39"/>
          <p:cNvSpPr txBox="1">
            <a:spLocks noGrp="1"/>
          </p:cNvSpPr>
          <p:nvPr>
            <p:ph type="body" idx="1"/>
          </p:nvPr>
        </p:nvSpPr>
        <p:spPr>
          <a:xfrm>
            <a:off x="711725" y="1251350"/>
            <a:ext cx="7720500" cy="33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sz="2400" dirty="0">
              <a:latin typeface="Gotham Light" pitchFamily="2" charset="77"/>
            </a:endParaRPr>
          </a:p>
          <a:p>
            <a:pPr marL="0" lvl="0" indent="0" algn="l" rtl="0">
              <a:spcBef>
                <a:spcPts val="0"/>
              </a:spcBef>
              <a:spcAft>
                <a:spcPts val="0"/>
              </a:spcAft>
              <a:buClr>
                <a:schemeClr val="dk1"/>
              </a:buClr>
              <a:buSzPts val="1100"/>
              <a:buFont typeface="Arial"/>
              <a:buNone/>
            </a:pPr>
            <a:endParaRPr lang="en-US" sz="2400" dirty="0">
              <a:latin typeface="Gotham Light" pitchFamily="2" charset="77"/>
            </a:endParaRPr>
          </a:p>
          <a:p>
            <a:pPr marL="0" lvl="0" indent="0" algn="l" rtl="0">
              <a:spcBef>
                <a:spcPts val="0"/>
              </a:spcBef>
              <a:spcAft>
                <a:spcPts val="0"/>
              </a:spcAft>
              <a:buClr>
                <a:schemeClr val="dk1"/>
              </a:buClr>
              <a:buSzPts val="1100"/>
              <a:buFont typeface="Arial"/>
              <a:buNone/>
            </a:pPr>
            <a:endParaRPr lang="en-US" sz="2400" dirty="0">
              <a:latin typeface="Gotham Light" pitchFamily="2" charset="77"/>
            </a:endParaRPr>
          </a:p>
          <a:p>
            <a:pPr marL="0" lvl="0" indent="0" algn="l" rtl="0">
              <a:spcBef>
                <a:spcPts val="0"/>
              </a:spcBef>
              <a:spcAft>
                <a:spcPts val="0"/>
              </a:spcAft>
              <a:buClr>
                <a:schemeClr val="dk1"/>
              </a:buClr>
              <a:buSzPts val="1100"/>
              <a:buFont typeface="Arial"/>
              <a:buNone/>
            </a:pPr>
            <a:endParaRPr lang="en-US" sz="2400" dirty="0">
              <a:latin typeface="Gotham Light" pitchFamily="2" charset="77"/>
            </a:endParaRPr>
          </a:p>
          <a:p>
            <a:pPr marL="0" lvl="0" indent="0" algn="l" rtl="0">
              <a:spcBef>
                <a:spcPts val="0"/>
              </a:spcBef>
              <a:spcAft>
                <a:spcPts val="0"/>
              </a:spcAft>
              <a:buClr>
                <a:schemeClr val="dk1"/>
              </a:buClr>
              <a:buSzPts val="1100"/>
              <a:buFont typeface="Arial"/>
              <a:buNone/>
            </a:pPr>
            <a:endParaRPr lang="en-US" sz="2400" dirty="0">
              <a:latin typeface="Gotham Light" pitchFamily="2" charset="77"/>
            </a:endParaRPr>
          </a:p>
          <a:p>
            <a:pPr marL="0" lvl="0" indent="0" algn="l" rtl="0">
              <a:spcBef>
                <a:spcPts val="0"/>
              </a:spcBef>
              <a:spcAft>
                <a:spcPts val="0"/>
              </a:spcAft>
              <a:buClr>
                <a:schemeClr val="dk1"/>
              </a:buClr>
              <a:buSzPts val="1100"/>
              <a:buFont typeface="Arial"/>
              <a:buNone/>
            </a:pPr>
            <a:endParaRPr lang="en-US" sz="2400" dirty="0">
              <a:latin typeface="Gotham Light" pitchFamily="2" charset="77"/>
            </a:endParaRPr>
          </a:p>
          <a:p>
            <a:pPr marL="0" lvl="0" indent="0" algn="l" rtl="0">
              <a:spcBef>
                <a:spcPts val="0"/>
              </a:spcBef>
              <a:spcAft>
                <a:spcPts val="0"/>
              </a:spcAft>
              <a:buClr>
                <a:schemeClr val="dk1"/>
              </a:buClr>
              <a:buSzPts val="1100"/>
              <a:buFont typeface="Arial"/>
              <a:buNone/>
            </a:pPr>
            <a:endParaRPr lang="en-US" sz="2400" dirty="0">
              <a:latin typeface="Gotham Light" pitchFamily="2" charset="77"/>
            </a:endParaRPr>
          </a:p>
          <a:p>
            <a:pPr marL="0" lvl="0" indent="0" algn="l" rtl="0">
              <a:spcBef>
                <a:spcPts val="0"/>
              </a:spcBef>
              <a:spcAft>
                <a:spcPts val="0"/>
              </a:spcAft>
              <a:buClr>
                <a:schemeClr val="dk1"/>
              </a:buClr>
              <a:buSzPts val="1100"/>
              <a:buFont typeface="Arial"/>
              <a:buNone/>
            </a:pPr>
            <a:endParaRPr lang="en-US" sz="2400" dirty="0">
              <a:latin typeface="Gotham Light" pitchFamily="2" charset="77"/>
            </a:endParaRPr>
          </a:p>
        </p:txBody>
      </p:sp>
      <p:pic>
        <p:nvPicPr>
          <p:cNvPr id="2" name="Picture 1" descr="Logo&#10;&#10;Description automatically generated">
            <a:extLst>
              <a:ext uri="{FF2B5EF4-FFF2-40B4-BE49-F238E27FC236}">
                <a16:creationId xmlns:a16="http://schemas.microsoft.com/office/drawing/2014/main" id="{4F0B95A2-5B7F-0469-5CFD-9C8E3446C571}"/>
              </a:ext>
            </a:extLst>
          </p:cNvPr>
          <p:cNvPicPr>
            <a:picLocks noChangeAspect="1"/>
          </p:cNvPicPr>
          <p:nvPr/>
        </p:nvPicPr>
        <p:blipFill>
          <a:blip r:embed="rId3"/>
          <a:stretch>
            <a:fillRect/>
          </a:stretch>
        </p:blipFill>
        <p:spPr>
          <a:xfrm>
            <a:off x="7582880" y="81455"/>
            <a:ext cx="1561120" cy="404320"/>
          </a:xfrm>
          <a:prstGeom prst="rect">
            <a:avLst/>
          </a:prstGeom>
        </p:spPr>
      </p:pic>
      <p:sp>
        <p:nvSpPr>
          <p:cNvPr id="3" name="TextBox 2">
            <a:extLst>
              <a:ext uri="{FF2B5EF4-FFF2-40B4-BE49-F238E27FC236}">
                <a16:creationId xmlns:a16="http://schemas.microsoft.com/office/drawing/2014/main" id="{AE122FDC-588C-CF3B-5B8A-D2A849EC2ACA}"/>
              </a:ext>
            </a:extLst>
          </p:cNvPr>
          <p:cNvSpPr txBox="1"/>
          <p:nvPr/>
        </p:nvSpPr>
        <p:spPr>
          <a:xfrm>
            <a:off x="781049" y="1352550"/>
            <a:ext cx="7720500" cy="2769989"/>
          </a:xfrm>
          <a:prstGeom prst="rect">
            <a:avLst/>
          </a:prstGeom>
          <a:noFill/>
        </p:spPr>
        <p:txBody>
          <a:bodyPr wrap="square" rtlCol="0">
            <a:spAutoFit/>
          </a:bodyPr>
          <a:lstStyle/>
          <a:p>
            <a:pPr marL="171450" indent="-171450">
              <a:buClr>
                <a:schemeClr val="bg1"/>
              </a:buClr>
              <a:buFont typeface="Arial" panose="020B0604020202020204" pitchFamily="34" charset="0"/>
              <a:buChar char="•"/>
            </a:pPr>
            <a:r>
              <a:rPr lang="en-US" sz="1200" b="0" i="0" dirty="0">
                <a:solidFill>
                  <a:srgbClr val="ECECEC"/>
                </a:solidFill>
                <a:effectLst/>
                <a:highlight>
                  <a:srgbClr val="212121"/>
                </a:highlight>
                <a:latin typeface="+mn-lt"/>
              </a:rPr>
              <a:t>Our analysis revealed the importance of various factors like artist count and audio characteristics such as danceability and energy in determining a song's popularity and stream counts on Spotify.</a:t>
            </a:r>
          </a:p>
          <a:p>
            <a:pPr>
              <a:buClr>
                <a:schemeClr val="bg1"/>
              </a:buClr>
            </a:pPr>
            <a:endParaRPr lang="en-US" sz="1200" b="0" i="0" dirty="0">
              <a:solidFill>
                <a:srgbClr val="ECECEC"/>
              </a:solidFill>
              <a:effectLst/>
              <a:highlight>
                <a:srgbClr val="212121"/>
              </a:highlight>
              <a:latin typeface="+mn-lt"/>
            </a:endParaRPr>
          </a:p>
          <a:p>
            <a:pPr marL="171450" indent="-171450">
              <a:buClr>
                <a:schemeClr val="bg1"/>
              </a:buClr>
              <a:buFont typeface="Arial" panose="020B0604020202020204" pitchFamily="34" charset="0"/>
              <a:buChar char="•"/>
            </a:pPr>
            <a:r>
              <a:rPr lang="en-US" sz="1200" b="0" i="0" dirty="0">
                <a:solidFill>
                  <a:srgbClr val="ECECEC"/>
                </a:solidFill>
                <a:effectLst/>
                <a:highlight>
                  <a:srgbClr val="212121"/>
                </a:highlight>
                <a:latin typeface="+mn-lt"/>
              </a:rPr>
              <a:t>Through comparative analysis, we found that Random Forest and Gradient Boosting models performed well in predicting stream counts. Gradient Boosting showed potential for improvement based on cross-validation results, suggesting opportunities for fine-tuning.</a:t>
            </a:r>
          </a:p>
          <a:p>
            <a:pPr>
              <a:buClr>
                <a:schemeClr val="bg1"/>
              </a:buClr>
            </a:pPr>
            <a:endParaRPr lang="en-US" sz="1200" dirty="0">
              <a:solidFill>
                <a:srgbClr val="ECECEC"/>
              </a:solidFill>
              <a:highlight>
                <a:srgbClr val="212121"/>
              </a:highlight>
              <a:latin typeface="+mn-lt"/>
            </a:endParaRPr>
          </a:p>
          <a:p>
            <a:pPr marL="171450" indent="-171450">
              <a:buClr>
                <a:schemeClr val="bg1"/>
              </a:buClr>
              <a:buFont typeface="Arial" panose="020B0604020202020204" pitchFamily="34" charset="0"/>
              <a:buChar char="•"/>
            </a:pPr>
            <a:r>
              <a:rPr lang="en-US" sz="1200" dirty="0">
                <a:solidFill>
                  <a:schemeClr val="bg1"/>
                </a:solidFill>
                <a:effectLst/>
                <a:latin typeface="+mn-lt"/>
              </a:rPr>
              <a:t>To enhance our predictive capabilities and understand the complexities of music streaming success, we plan to explore advanced feature engineering techniques and model tuning. Additionally, integrating new data sources like marketing efforts and social media influence can further refine our models and keep pace with the evolving music landscape.</a:t>
            </a:r>
          </a:p>
          <a:p>
            <a:pPr algn="l"/>
            <a:br>
              <a:rPr lang="en-US" b="0" i="0" dirty="0">
                <a:solidFill>
                  <a:schemeClr val="bg1"/>
                </a:solidFill>
                <a:effectLst/>
                <a:highlight>
                  <a:srgbClr val="212121"/>
                </a:highlight>
                <a:latin typeface="Söhne"/>
              </a:rPr>
            </a:br>
            <a:endParaRPr lang="en-US" b="0" i="0" dirty="0">
              <a:solidFill>
                <a:schemeClr val="bg1"/>
              </a:solidFill>
              <a:effectLst/>
              <a:highlight>
                <a:srgbClr val="212121"/>
              </a:highlight>
              <a:latin typeface="Söhne"/>
            </a:endParaRPr>
          </a:p>
          <a:p>
            <a:endParaRPr lang="en-US" dirty="0"/>
          </a:p>
        </p:txBody>
      </p:sp>
    </p:spTree>
    <p:extLst>
      <p:ext uri="{BB962C8B-B14F-4D97-AF65-F5344CB8AC3E}">
        <p14:creationId xmlns:p14="http://schemas.microsoft.com/office/powerpoint/2010/main" val="3180487777"/>
      </p:ext>
    </p:extLst>
  </p:cSld>
  <p:clrMapOvr>
    <a:masterClrMapping/>
  </p:clrMapOvr>
</p:sld>
</file>

<file path=ppt/theme/theme1.xml><?xml version="1.0" encoding="utf-8"?>
<a:theme xmlns:a="http://schemas.openxmlformats.org/drawingml/2006/main" name="Elegant One On One Meeting">
  <a:themeElements>
    <a:clrScheme name="Simple Light">
      <a:dk1>
        <a:srgbClr val="000000"/>
      </a:dk1>
      <a:lt1>
        <a:srgbClr val="FFFFFF"/>
      </a:lt1>
      <a:dk2>
        <a:srgbClr val="666666"/>
      </a:dk2>
      <a:lt2>
        <a:srgbClr val="999999"/>
      </a:lt2>
      <a:accent1>
        <a:srgbClr val="CCCCCC"/>
      </a:accent1>
      <a:accent2>
        <a:srgbClr val="FFFFFF"/>
      </a:accent2>
      <a:accent3>
        <a:srgbClr val="FFFFFF"/>
      </a:accent3>
      <a:accent4>
        <a:srgbClr val="FFFFFF"/>
      </a:accent4>
      <a:accent5>
        <a:srgbClr val="FFFFFF"/>
      </a:accent5>
      <a:accent6>
        <a:srgbClr val="FFFFFF"/>
      </a:accent6>
      <a:hlink>
        <a:srgbClr val="CCCC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7678</TotalTime>
  <Words>729</Words>
  <Application>Microsoft Macintosh PowerPoint</Application>
  <PresentationFormat>On-screen Show (16:9)</PresentationFormat>
  <Paragraphs>110</Paragraphs>
  <Slides>10</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Cardo</vt:lpstr>
      <vt:lpstr>Gotham Light</vt:lpstr>
      <vt:lpstr>Average</vt:lpstr>
      <vt:lpstr>Arial</vt:lpstr>
      <vt:lpstr>Söhne</vt:lpstr>
      <vt:lpstr>Gotham</vt:lpstr>
      <vt:lpstr>Times New Roman</vt:lpstr>
      <vt:lpstr>Georgia</vt:lpstr>
      <vt:lpstr>Calibri</vt:lpstr>
      <vt:lpstr>Roboto Condensed Light</vt:lpstr>
      <vt:lpstr>Arimo</vt:lpstr>
      <vt:lpstr>Elegant One On One Meeting</vt:lpstr>
      <vt:lpstr>Spotify Song Analysis</vt:lpstr>
      <vt:lpstr>Objective</vt:lpstr>
      <vt:lpstr>Overview </vt:lpstr>
      <vt:lpstr>Package Utilization</vt:lpstr>
      <vt:lpstr>Exploratory Data Analysis</vt:lpstr>
      <vt:lpstr>Feature Engineering</vt:lpstr>
      <vt:lpstr>PowerPoint Presentation</vt:lpstr>
      <vt:lpstr>Comparison Plot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Data Analysis</dc:title>
  <cp:lastModifiedBy>Pooja Kuberaiah</cp:lastModifiedBy>
  <cp:revision>7</cp:revision>
  <dcterms:modified xsi:type="dcterms:W3CDTF">2024-04-19T22:34:45Z</dcterms:modified>
</cp:coreProperties>
</file>